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3" r:id="rId4"/>
    <p:sldId id="283" r:id="rId5"/>
    <p:sldId id="284" r:id="rId6"/>
    <p:sldId id="285" r:id="rId7"/>
    <p:sldId id="286" r:id="rId8"/>
    <p:sldId id="287" r:id="rId9"/>
    <p:sldId id="278" r:id="rId10"/>
    <p:sldId id="288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F0"/>
    <a:srgbClr val="767171"/>
    <a:srgbClr val="3B383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484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612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597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269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693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399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74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89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34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26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477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8EB5-D04D-4B81-A452-E44E1CB7BDC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745DF-6FCF-421C-B12E-2CF1CE84CA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30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edu.parenting.com.tw/article/158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99017" y="1122363"/>
            <a:ext cx="6148251" cy="238760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親子的</a:t>
            </a:r>
            <a:r>
              <a:rPr lang="zh-TW" altLang="en-US" dirty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手機</a:t>
            </a:r>
            <a:r>
              <a:rPr lang="zh-TW" altLang="en-US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合約</a:t>
            </a:r>
            <a:endParaRPr lang="zh-TW" altLang="en-US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40" y="1122363"/>
            <a:ext cx="3776208" cy="3776208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>
            <a:off x="5408023" y="3614467"/>
            <a:ext cx="5786846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標題 1"/>
          <p:cNvSpPr txBox="1">
            <a:spLocks/>
          </p:cNvSpPr>
          <p:nvPr/>
        </p:nvSpPr>
        <p:spPr>
          <a:xfrm>
            <a:off x="4898571" y="3901033"/>
            <a:ext cx="6148251" cy="13241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TW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青溪</a:t>
            </a:r>
            <a:r>
              <a:rPr lang="zh-TW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國小</a:t>
            </a:r>
            <a:endParaRPr lang="en-US" altLang="zh-TW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endParaRPr lang="en-US" altLang="zh-TW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7385539" y="6137031"/>
            <a:ext cx="498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Noto Sans CJK TC Light" panose="020B0300000000000000" pitchFamily="34" charset="-120"/>
                <a:ea typeface="Noto Sans CJK TC Light" panose="020B0300000000000000" pitchFamily="34" charset="-120"/>
              </a:rPr>
              <a:t>資料來源</a:t>
            </a:r>
            <a:r>
              <a:rPr lang="en-US" altLang="zh-TW" dirty="0" smtClean="0">
                <a:latin typeface="Noto Sans CJK TC Light" panose="020B0300000000000000" pitchFamily="34" charset="-120"/>
                <a:ea typeface="Noto Sans CJK TC Light" panose="020B0300000000000000" pitchFamily="34" charset="-120"/>
              </a:rPr>
              <a:t>:</a:t>
            </a:r>
            <a:r>
              <a:rPr lang="zh-TW" altLang="en-US" dirty="0" smtClean="0">
                <a:latin typeface="Noto Sans CJK TC Light" panose="020B0300000000000000" pitchFamily="34" charset="-120"/>
                <a:ea typeface="Noto Sans CJK TC Light" panose="020B0300000000000000" pitchFamily="34" charset="-120"/>
                <a:hlinkClick r:id="rId3"/>
              </a:rPr>
              <a:t>親</a:t>
            </a:r>
            <a:r>
              <a:rPr lang="zh-TW" altLang="en-US" dirty="0">
                <a:latin typeface="Noto Sans CJK TC Light" panose="020B0300000000000000" pitchFamily="34" charset="-120"/>
                <a:ea typeface="Noto Sans CJK TC Light" panose="020B0300000000000000" pitchFamily="34" charset="-120"/>
                <a:hlinkClick r:id="rId3"/>
              </a:rPr>
              <a:t>子</a:t>
            </a:r>
            <a:r>
              <a:rPr lang="zh-TW" altLang="en-US" dirty="0" smtClean="0">
                <a:latin typeface="Noto Sans CJK TC Light" panose="020B0300000000000000" pitchFamily="34" charset="-120"/>
                <a:ea typeface="Noto Sans CJK TC Light" panose="020B0300000000000000" pitchFamily="34" charset="-120"/>
                <a:hlinkClick r:id="rId3"/>
              </a:rPr>
              <a:t>天下</a:t>
            </a:r>
            <a:r>
              <a:rPr lang="en-US" altLang="zh-TW" dirty="0" smtClean="0">
                <a:latin typeface="Noto Sans CJK TC Light" panose="020B0300000000000000" pitchFamily="34" charset="-120"/>
                <a:ea typeface="Noto Sans CJK TC Light" panose="020B0300000000000000" pitchFamily="34" charset="-120"/>
                <a:hlinkClick r:id="rId3"/>
              </a:rPr>
              <a:t>-</a:t>
            </a:r>
            <a:r>
              <a:rPr lang="zh-TW" altLang="en-US" dirty="0" smtClean="0">
                <a:latin typeface="Noto Sans CJK TC Light" panose="020B0300000000000000" pitchFamily="34" charset="-120"/>
                <a:ea typeface="Noto Sans CJK TC Light" panose="020B0300000000000000" pitchFamily="34" charset="-120"/>
                <a:hlinkClick r:id="rId3"/>
              </a:rPr>
              <a:t>親</a:t>
            </a:r>
            <a:r>
              <a:rPr lang="zh-TW" altLang="en-US" dirty="0">
                <a:latin typeface="Noto Sans CJK TC Light" panose="020B0300000000000000" pitchFamily="34" charset="-120"/>
                <a:ea typeface="Noto Sans CJK TC Light" panose="020B0300000000000000" pitchFamily="34" charset="-120"/>
                <a:hlinkClick r:id="rId3"/>
              </a:rPr>
              <a:t>子的手機合約</a:t>
            </a:r>
            <a:endParaRPr lang="zh-TW" altLang="en-US" dirty="0">
              <a:latin typeface="Noto Sans CJK TC Light" panose="020B0300000000000000" pitchFamily="34" charset="-120"/>
              <a:ea typeface="Noto Sans CJK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717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4400" dirty="0">
                <a:latin typeface="Noto Sans CJK TC DemiLight" panose="020B0400000000000000" pitchFamily="34" charset="-120"/>
                <a:ea typeface="Noto Sans CJK TC DemiLight" panose="020B0400000000000000" pitchFamily="34" charset="-120"/>
              </a:rPr>
              <a:t>父母是小孩的榜樣，如果連父母都無法克制自己手機的濫用，那要小孩遵守</a:t>
            </a:r>
            <a:r>
              <a:rPr lang="zh-TW" altLang="en-US" sz="4400" dirty="0" smtClean="0">
                <a:latin typeface="Noto Sans CJK TC DemiLight" panose="020B0400000000000000" pitchFamily="34" charset="-120"/>
                <a:ea typeface="Noto Sans CJK TC DemiLight" panose="020B0400000000000000" pitchFamily="34" charset="-120"/>
              </a:rPr>
              <a:t>，這個</a:t>
            </a:r>
            <a:r>
              <a:rPr lang="zh-TW" altLang="en-US" sz="4400" dirty="0">
                <a:latin typeface="Noto Sans CJK TC DemiLight" panose="020B0400000000000000" pitchFamily="34" charset="-120"/>
                <a:ea typeface="Noto Sans CJK TC DemiLight" panose="020B0400000000000000" pitchFamily="34" charset="-120"/>
              </a:rPr>
              <a:t>任務會</a:t>
            </a:r>
            <a:r>
              <a:rPr lang="zh-TW" altLang="en-US" sz="4400">
                <a:latin typeface="Noto Sans CJK TC DemiLight" panose="020B0400000000000000" pitchFamily="34" charset="-120"/>
                <a:ea typeface="Noto Sans CJK TC DemiLight" panose="020B0400000000000000" pitchFamily="34" charset="-120"/>
              </a:rPr>
              <a:t>很</a:t>
            </a:r>
            <a:r>
              <a:rPr lang="zh-TW" altLang="en-US" sz="4400" smtClean="0">
                <a:latin typeface="Noto Sans CJK TC DemiLight" panose="020B0400000000000000" pitchFamily="34" charset="-120"/>
                <a:ea typeface="Noto Sans CJK TC DemiLight" panose="020B0400000000000000" pitchFamily="34" charset="-120"/>
              </a:rPr>
              <a:t>艱鉅！</a:t>
            </a:r>
            <a:endParaRPr lang="zh-TW" altLang="en-US" sz="4400" dirty="0">
              <a:latin typeface="Noto Sans CJK TC DemiLight" panose="020B0400000000000000" pitchFamily="34" charset="-120"/>
              <a:ea typeface="Noto Sans CJK TC DemiLight" panose="020B0400000000000000" pitchFamily="34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936702" y="1505414"/>
            <a:ext cx="105713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838200" y="4780156"/>
            <a:ext cx="105713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0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2122715" y="4251087"/>
            <a:ext cx="8419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</a:t>
            </a:r>
            <a:r>
              <a:rPr lang="zh-TW" altLang="en-US" sz="48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</a:t>
            </a:r>
            <a:r>
              <a:rPr lang="zh-TW" altLang="en-US" sz="4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雖然是個很好的資訊工具，但是不當使用也會帶來相當的危害。</a:t>
            </a:r>
          </a:p>
        </p:txBody>
      </p:sp>
      <p:pic>
        <p:nvPicPr>
          <p:cNvPr id="11" name="內容版面配置區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874" y="1050925"/>
            <a:ext cx="2816949" cy="2816949"/>
          </a:xfrm>
        </p:spPr>
      </p:pic>
      <p:sp>
        <p:nvSpPr>
          <p:cNvPr id="16" name="標題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75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標題 15"/>
          <p:cNvSpPr>
            <a:spLocks noGrp="1"/>
          </p:cNvSpPr>
          <p:nvPr>
            <p:ph type="title"/>
          </p:nvPr>
        </p:nvSpPr>
        <p:spPr>
          <a:xfrm>
            <a:off x="4865422" y="665570"/>
            <a:ext cx="6590704" cy="1325563"/>
          </a:xfrm>
        </p:spPr>
        <p:txBody>
          <a:bodyPr>
            <a:noAutofit/>
          </a:bodyPr>
          <a:lstStyle/>
          <a:p>
            <a:r>
              <a:rPr lang="zh-TW" altLang="en-US" sz="4800" dirty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家人相聚時</a:t>
            </a:r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726234"/>
            <a:ext cx="2529798" cy="2529798"/>
          </a:xfrm>
        </p:spPr>
      </p:pic>
      <p:cxnSp>
        <p:nvCxnSpPr>
          <p:cNvPr id="15" name="直線接點 14"/>
          <p:cNvCxnSpPr/>
          <p:nvPr/>
        </p:nvCxnSpPr>
        <p:spPr>
          <a:xfrm>
            <a:off x="4728754" y="888023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5003074" y="1711234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5003074" y="1991133"/>
            <a:ext cx="65967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家人相聚時，不要用手機玩遊戲、打字、上社群軟體</a:t>
            </a:r>
            <a:endParaRPr lang="en-US" altLang="zh-TW" sz="40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5"/>
          <p:cNvSpPr txBox="1">
            <a:spLocks/>
          </p:cNvSpPr>
          <p:nvPr/>
        </p:nvSpPr>
        <p:spPr>
          <a:xfrm>
            <a:off x="4865422" y="3622744"/>
            <a:ext cx="6590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不邊走邊用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內容版面配置區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3683408"/>
            <a:ext cx="2529798" cy="2529798"/>
          </a:xfrm>
          <a:prstGeom prst="rect">
            <a:avLst/>
          </a:prstGeom>
        </p:spPr>
      </p:pic>
      <p:cxnSp>
        <p:nvCxnSpPr>
          <p:cNvPr id="22" name="直線接點 21"/>
          <p:cNvCxnSpPr/>
          <p:nvPr/>
        </p:nvCxnSpPr>
        <p:spPr>
          <a:xfrm>
            <a:off x="4728754" y="3845197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5003074" y="4668408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5003074" y="4948307"/>
            <a:ext cx="6596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不要邊走邊用手機</a:t>
            </a:r>
            <a:endParaRPr lang="en-US" altLang="zh-TW" sz="40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800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標題 15"/>
          <p:cNvSpPr>
            <a:spLocks noGrp="1"/>
          </p:cNvSpPr>
          <p:nvPr>
            <p:ph type="title"/>
          </p:nvPr>
        </p:nvSpPr>
        <p:spPr>
          <a:xfrm>
            <a:off x="4865422" y="665570"/>
            <a:ext cx="6590704" cy="1325563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用餐不使用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726234"/>
            <a:ext cx="2529798" cy="2529798"/>
          </a:xfrm>
        </p:spPr>
      </p:pic>
      <p:cxnSp>
        <p:nvCxnSpPr>
          <p:cNvPr id="15" name="直線接點 14"/>
          <p:cNvCxnSpPr/>
          <p:nvPr/>
        </p:nvCxnSpPr>
        <p:spPr>
          <a:xfrm>
            <a:off x="4728754" y="888023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5003074" y="1711234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5003074" y="1991133"/>
            <a:ext cx="6596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用餐時不要使用手機</a:t>
            </a:r>
            <a:endParaRPr lang="en-US" altLang="zh-TW" sz="40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5"/>
          <p:cNvSpPr txBox="1">
            <a:spLocks/>
          </p:cNvSpPr>
          <p:nvPr/>
        </p:nvSpPr>
        <p:spPr>
          <a:xfrm>
            <a:off x="4865422" y="3321662"/>
            <a:ext cx="6590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信任孩子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內容版面配置區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3683408"/>
            <a:ext cx="2529798" cy="2529798"/>
          </a:xfrm>
          <a:prstGeom prst="rect">
            <a:avLst/>
          </a:prstGeom>
        </p:spPr>
      </p:pic>
      <p:cxnSp>
        <p:nvCxnSpPr>
          <p:cNvPr id="22" name="直線接點 21"/>
          <p:cNvCxnSpPr/>
          <p:nvPr/>
        </p:nvCxnSpPr>
        <p:spPr>
          <a:xfrm>
            <a:off x="4728754" y="3845197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5003074" y="4367326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5003074" y="4647225"/>
            <a:ext cx="65967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在手機上做過的事情要對父母誠實以告，信任一旦失去了很難挽回</a:t>
            </a:r>
            <a:endParaRPr lang="en-US" altLang="zh-TW" sz="40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968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標題 15"/>
          <p:cNvSpPr>
            <a:spLocks noGrp="1"/>
          </p:cNvSpPr>
          <p:nvPr>
            <p:ph type="title"/>
          </p:nvPr>
        </p:nvSpPr>
        <p:spPr>
          <a:xfrm>
            <a:off x="4865422" y="74560"/>
            <a:ext cx="6590704" cy="1325563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設定行事曆提醒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726234"/>
            <a:ext cx="2529798" cy="2529798"/>
          </a:xfrm>
        </p:spPr>
      </p:pic>
      <p:cxnSp>
        <p:nvCxnSpPr>
          <p:cNvPr id="15" name="直線接點 14"/>
          <p:cNvCxnSpPr/>
          <p:nvPr/>
        </p:nvCxnSpPr>
        <p:spPr>
          <a:xfrm>
            <a:off x="4728754" y="888023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5003074" y="1120224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5003074" y="1400123"/>
            <a:ext cx="659674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把自己該做的事情（含家務）輸入手機的提醒事項，事情尚未完成前，不用手機（聽音樂除外）</a:t>
            </a:r>
            <a:endParaRPr lang="en-US" altLang="zh-TW" sz="38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5"/>
          <p:cNvSpPr txBox="1">
            <a:spLocks/>
          </p:cNvSpPr>
          <p:nvPr/>
        </p:nvSpPr>
        <p:spPr>
          <a:xfrm>
            <a:off x="4865422" y="3622744"/>
            <a:ext cx="6590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不用手機霸凌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內容版面配置區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3683408"/>
            <a:ext cx="2529798" cy="2529798"/>
          </a:xfrm>
          <a:prstGeom prst="rect">
            <a:avLst/>
          </a:prstGeom>
        </p:spPr>
      </p:pic>
      <p:cxnSp>
        <p:nvCxnSpPr>
          <p:cNvPr id="22" name="直線接點 21"/>
          <p:cNvCxnSpPr/>
          <p:nvPr/>
        </p:nvCxnSpPr>
        <p:spPr>
          <a:xfrm>
            <a:off x="4728754" y="3845197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5003074" y="4668408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5003074" y="4948307"/>
            <a:ext cx="65967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不用手機做霸凌、嘲笑、粗魯的事情</a:t>
            </a:r>
            <a:endParaRPr lang="en-US" altLang="zh-TW" sz="40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41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標題 15"/>
          <p:cNvSpPr>
            <a:spLocks noGrp="1"/>
          </p:cNvSpPr>
          <p:nvPr>
            <p:ph type="title"/>
          </p:nvPr>
        </p:nvSpPr>
        <p:spPr>
          <a:xfrm>
            <a:off x="4865422" y="665570"/>
            <a:ext cx="6590704" cy="1325563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不隨意上傳照片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726234"/>
            <a:ext cx="2529798" cy="2529798"/>
          </a:xfrm>
        </p:spPr>
      </p:pic>
      <p:cxnSp>
        <p:nvCxnSpPr>
          <p:cNvPr id="15" name="直線接點 14"/>
          <p:cNvCxnSpPr/>
          <p:nvPr/>
        </p:nvCxnSpPr>
        <p:spPr>
          <a:xfrm>
            <a:off x="4728754" y="888023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5003074" y="1711234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5003074" y="1991133"/>
            <a:ext cx="65967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沒經過他人同意不隨便上傳他人照片</a:t>
            </a:r>
            <a:endParaRPr lang="en-US" altLang="zh-TW" sz="40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5"/>
          <p:cNvSpPr txBox="1">
            <a:spLocks/>
          </p:cNvSpPr>
          <p:nvPr/>
        </p:nvSpPr>
        <p:spPr>
          <a:xfrm>
            <a:off x="4865422" y="3622744"/>
            <a:ext cx="6590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過濾內</a:t>
            </a:r>
            <a:r>
              <a:rPr lang="zh-TW" altLang="en-US" sz="4800" dirty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</a:t>
            </a:r>
          </a:p>
        </p:txBody>
      </p:sp>
      <p:pic>
        <p:nvPicPr>
          <p:cNvPr id="21" name="內容版面配置區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3683408"/>
            <a:ext cx="2529798" cy="2529798"/>
          </a:xfrm>
          <a:prstGeom prst="rect">
            <a:avLst/>
          </a:prstGeom>
        </p:spPr>
      </p:pic>
      <p:cxnSp>
        <p:nvCxnSpPr>
          <p:cNvPr id="22" name="直線接點 21"/>
          <p:cNvCxnSpPr/>
          <p:nvPr/>
        </p:nvCxnSpPr>
        <p:spPr>
          <a:xfrm>
            <a:off x="4728754" y="3845197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5003074" y="4668408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5003074" y="4814495"/>
            <a:ext cx="65967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如果有些內容不適合讓父母看到，那就不要放在網路上了</a:t>
            </a:r>
            <a:endParaRPr lang="en-US" altLang="zh-TW" sz="40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03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標題 15"/>
          <p:cNvSpPr>
            <a:spLocks noGrp="1"/>
          </p:cNvSpPr>
          <p:nvPr>
            <p:ph type="title"/>
          </p:nvPr>
        </p:nvSpPr>
        <p:spPr>
          <a:xfrm>
            <a:off x="4865422" y="85709"/>
            <a:ext cx="6590704" cy="1325563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限制使用軟體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726234"/>
            <a:ext cx="2529798" cy="2529798"/>
          </a:xfrm>
        </p:spPr>
      </p:pic>
      <p:cxnSp>
        <p:nvCxnSpPr>
          <p:cNvPr id="15" name="直線接點 14"/>
          <p:cNvCxnSpPr/>
          <p:nvPr/>
        </p:nvCxnSpPr>
        <p:spPr>
          <a:xfrm>
            <a:off x="4728754" y="888023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5003074" y="1131373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5003074" y="1411272"/>
            <a:ext cx="6596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我只能使用臉書和</a:t>
            </a:r>
            <a:r>
              <a:rPr lang="en-US" altLang="zh-TW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Instagram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社群軟體，如果我要使用更多服務，那我得在現有的這些社群軟體上好好的表現適當的行為</a:t>
            </a:r>
            <a:endParaRPr lang="en-US" altLang="zh-TW" sz="36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5"/>
          <p:cNvSpPr txBox="1">
            <a:spLocks/>
          </p:cNvSpPr>
          <p:nvPr/>
        </p:nvSpPr>
        <p:spPr>
          <a:xfrm>
            <a:off x="4865422" y="3622744"/>
            <a:ext cx="6590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管控用量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內容版面配置區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3683408"/>
            <a:ext cx="2529798" cy="2529798"/>
          </a:xfrm>
          <a:prstGeom prst="rect">
            <a:avLst/>
          </a:prstGeom>
        </p:spPr>
      </p:pic>
      <p:cxnSp>
        <p:nvCxnSpPr>
          <p:cNvPr id="22" name="直線接點 21"/>
          <p:cNvCxnSpPr/>
          <p:nvPr/>
        </p:nvCxnSpPr>
        <p:spPr>
          <a:xfrm>
            <a:off x="4728754" y="3845197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5003074" y="4668408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5003074" y="4948307"/>
            <a:ext cx="65967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我會好好管控我自己的資料使用量還有電話帳單</a:t>
            </a:r>
            <a:endParaRPr lang="en-US" altLang="zh-TW" sz="40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336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標題 15"/>
          <p:cNvSpPr>
            <a:spLocks noGrp="1"/>
          </p:cNvSpPr>
          <p:nvPr>
            <p:ph type="title"/>
          </p:nvPr>
        </p:nvSpPr>
        <p:spPr>
          <a:xfrm>
            <a:off x="4865422" y="219522"/>
            <a:ext cx="6590704" cy="1325563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幫忙做家事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726234"/>
            <a:ext cx="2529798" cy="2529798"/>
          </a:xfrm>
        </p:spPr>
      </p:pic>
      <p:cxnSp>
        <p:nvCxnSpPr>
          <p:cNvPr id="15" name="直線接點 14"/>
          <p:cNvCxnSpPr/>
          <p:nvPr/>
        </p:nvCxnSpPr>
        <p:spPr>
          <a:xfrm>
            <a:off x="4728754" y="888023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5003074" y="1265186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5003074" y="1545085"/>
            <a:ext cx="65967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我會做家事來抵用我</a:t>
            </a:r>
            <a:r>
              <a:rPr lang="en-US" altLang="zh-TW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1/2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的電話帳單，如果我的電話帳單花費過多，我會多做家事補回來</a:t>
            </a:r>
            <a:endParaRPr lang="en-US" altLang="zh-TW" sz="36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5"/>
          <p:cNvSpPr txBox="1">
            <a:spLocks/>
          </p:cNvSpPr>
          <p:nvPr/>
        </p:nvSpPr>
        <p:spPr>
          <a:xfrm>
            <a:off x="4865422" y="3076335"/>
            <a:ext cx="6590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約定使用時間</a:t>
            </a:r>
            <a:endParaRPr lang="zh-TW" altLang="en-US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內容版面配置區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16" y="3683408"/>
            <a:ext cx="2529798" cy="2529798"/>
          </a:xfrm>
          <a:prstGeom prst="rect">
            <a:avLst/>
          </a:prstGeom>
        </p:spPr>
      </p:pic>
      <p:cxnSp>
        <p:nvCxnSpPr>
          <p:cNvPr id="22" name="直線接點 21"/>
          <p:cNvCxnSpPr/>
          <p:nvPr/>
        </p:nvCxnSpPr>
        <p:spPr>
          <a:xfrm>
            <a:off x="4728754" y="3845197"/>
            <a:ext cx="0" cy="2368009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5003074" y="4121999"/>
            <a:ext cx="6257109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5003074" y="4401898"/>
            <a:ext cx="6596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晚上</a:t>
            </a:r>
            <a:r>
              <a:rPr lang="en-US" altLang="zh-TW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36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點過後，我的手機會交給父母保管。我也知道當父母有必要檢查我的手機時，我就該交出來</a:t>
            </a:r>
            <a:endParaRPr lang="en-US" altLang="zh-TW" sz="36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112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257" y="156754"/>
            <a:ext cx="11743509" cy="6544492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45" y="156754"/>
            <a:ext cx="8284585" cy="6497958"/>
          </a:xfrm>
        </p:spPr>
      </p:pic>
      <p:sp>
        <p:nvSpPr>
          <p:cNvPr id="3" name="矩形 2"/>
          <p:cNvSpPr/>
          <p:nvPr/>
        </p:nvSpPr>
        <p:spPr>
          <a:xfrm>
            <a:off x="6714309" y="914400"/>
            <a:ext cx="4480560" cy="466344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2978331" y="3735977"/>
            <a:ext cx="6374675" cy="757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5921828" y="2406247"/>
            <a:ext cx="5630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rgbClr val="006D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跟小孩溝通的立場討論後再來實施</a:t>
            </a:r>
            <a:endParaRPr lang="en-US" altLang="zh-TW" sz="4800" dirty="0">
              <a:solidFill>
                <a:srgbClr val="006DF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223553" y="253276"/>
            <a:ext cx="7899232" cy="661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747657" y="2004200"/>
            <a:ext cx="5978435" cy="2602970"/>
          </a:xfrm>
          <a:prstGeom prst="rect">
            <a:avLst/>
          </a:prstGeom>
          <a:noFill/>
          <a:ln w="57150">
            <a:solidFill>
              <a:srgbClr val="76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3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338</Words>
  <Application>Microsoft Office PowerPoint</Application>
  <PresentationFormat>寬螢幕</PresentationFormat>
  <Paragraphs>30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Noto Sans CJK TC DemiLight</vt:lpstr>
      <vt:lpstr>Noto Sans CJK TC Light</vt:lpstr>
      <vt:lpstr>微軟正黑體</vt:lpstr>
      <vt:lpstr>新細明體</vt:lpstr>
      <vt:lpstr>Arial</vt:lpstr>
      <vt:lpstr>Calibri</vt:lpstr>
      <vt:lpstr>Calibri Light</vt:lpstr>
      <vt:lpstr>Office 佈景主題</vt:lpstr>
      <vt:lpstr>親子的手機合約</vt:lpstr>
      <vt:lpstr>PowerPoint 簡報</vt:lpstr>
      <vt:lpstr>家人相聚時</vt:lpstr>
      <vt:lpstr>用餐不使用</vt:lpstr>
      <vt:lpstr>設定行事曆提醒</vt:lpstr>
      <vt:lpstr>不隨意上傳照片</vt:lpstr>
      <vt:lpstr>限制使用軟體</vt:lpstr>
      <vt:lpstr>幫忙做家事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無線網路做得好 數位學習沒煩惱</dc:title>
  <dc:creator>gavin</dc:creator>
  <cp:lastModifiedBy>csps</cp:lastModifiedBy>
  <cp:revision>36</cp:revision>
  <dcterms:created xsi:type="dcterms:W3CDTF">2018-09-12T12:00:24Z</dcterms:created>
  <dcterms:modified xsi:type="dcterms:W3CDTF">2019-09-11T01:05:01Z</dcterms:modified>
</cp:coreProperties>
</file>