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8" r:id="rId1"/>
  </p:sldMasterIdLst>
  <p:notesMasterIdLst>
    <p:notesMasterId r:id="rId15"/>
  </p:notesMasterIdLst>
  <p:sldIdLst>
    <p:sldId id="256" r:id="rId2"/>
    <p:sldId id="257" r:id="rId3"/>
    <p:sldId id="259" r:id="rId4"/>
    <p:sldId id="260" r:id="rId5"/>
    <p:sldId id="261" r:id="rId6"/>
    <p:sldId id="263" r:id="rId7"/>
    <p:sldId id="264" r:id="rId8"/>
    <p:sldId id="265" r:id="rId9"/>
    <p:sldId id="266" r:id="rId10"/>
    <p:sldId id="267" r:id="rId11"/>
    <p:sldId id="269" r:id="rId12"/>
    <p:sldId id="270" r:id="rId13"/>
    <p:sldId id="271" r:id="rId1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474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6915E4-EF9B-4C24-9519-95AE6AEE7AA0}" type="datetimeFigureOut">
              <a:rPr lang="zh-TW" altLang="en-US" smtClean="0"/>
              <a:t>2017/9/5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79FACE-6F9C-4D12-92B5-70970CC12A0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fld id="{7159E217-074A-42C0-B47F-0FE4924FE303}" type="slidenum">
              <a:rPr lang="en-US" altLang="zh-TW" sz="1200" smtClean="0">
                <a:latin typeface="Arial" pitchFamily="34" charset="0"/>
              </a:rPr>
              <a:pPr eaLnBrk="1" hangingPunct="1">
                <a:defRPr/>
              </a:pPr>
              <a:t>2</a:t>
            </a:fld>
            <a:endParaRPr lang="en-US" altLang="zh-TW" sz="1200" smtClean="0">
              <a:latin typeface="Arial" pitchFamily="34" charset="0"/>
            </a:endParaRPr>
          </a:p>
        </p:txBody>
      </p:sp>
      <p:sp>
        <p:nvSpPr>
          <p:cNvPr id="152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/>
          </a:extLst>
        </p:spPr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fld id="{F633C470-AD14-470A-9DEB-7BA1D2C6E08D}" type="slidenum">
              <a:rPr lang="en-US" altLang="zh-TW" sz="1200" smtClean="0">
                <a:latin typeface="Arial" pitchFamily="34" charset="0"/>
              </a:rPr>
              <a:pPr eaLnBrk="1" hangingPunct="1">
                <a:defRPr/>
              </a:pPr>
              <a:t>11</a:t>
            </a:fld>
            <a:endParaRPr lang="en-US" altLang="zh-TW" sz="1200" smtClean="0">
              <a:latin typeface="Arial" pitchFamily="34" charset="0"/>
            </a:endParaRPr>
          </a:p>
        </p:txBody>
      </p:sp>
      <p:sp>
        <p:nvSpPr>
          <p:cNvPr id="164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/>
          </a:extLst>
        </p:spPr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fld id="{46DC8634-E04D-4600-A37C-86394CFBF10A}" type="slidenum">
              <a:rPr lang="en-US" altLang="zh-TW" sz="1200" smtClean="0">
                <a:latin typeface="Arial" pitchFamily="34" charset="0"/>
              </a:rPr>
              <a:pPr eaLnBrk="1" hangingPunct="1">
                <a:defRPr/>
              </a:pPr>
              <a:t>12</a:t>
            </a:fld>
            <a:endParaRPr lang="en-US" altLang="zh-TW" sz="1200" smtClean="0">
              <a:latin typeface="Arial" pitchFamily="34" charset="0"/>
            </a:endParaRPr>
          </a:p>
        </p:txBody>
      </p:sp>
      <p:sp>
        <p:nvSpPr>
          <p:cNvPr id="165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/>
          </a:extLst>
        </p:spPr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fld id="{48B39610-6B59-4CB2-AB92-6220654763DC}" type="slidenum">
              <a:rPr lang="en-US" altLang="zh-TW" sz="1200" smtClean="0">
                <a:latin typeface="Arial" pitchFamily="34" charset="0"/>
              </a:rPr>
              <a:pPr eaLnBrk="1" hangingPunct="1">
                <a:defRPr/>
              </a:pPr>
              <a:t>13</a:t>
            </a:fld>
            <a:endParaRPr lang="en-US" altLang="zh-TW" sz="1200" smtClean="0">
              <a:latin typeface="Arial" pitchFamily="34" charset="0"/>
            </a:endParaRPr>
          </a:p>
        </p:txBody>
      </p:sp>
      <p:sp>
        <p:nvSpPr>
          <p:cNvPr id="166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/>
          </a:extLst>
        </p:spPr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fld id="{BD14D2F6-0666-47B2-8DB5-1DA4659C9458}" type="slidenum">
              <a:rPr lang="en-US" altLang="zh-TW" sz="1200" smtClean="0">
                <a:latin typeface="Arial" pitchFamily="34" charset="0"/>
              </a:rPr>
              <a:pPr eaLnBrk="1" hangingPunct="1">
                <a:defRPr/>
              </a:pPr>
              <a:t>3</a:t>
            </a:fld>
            <a:endParaRPr lang="en-US" altLang="zh-TW" sz="1200" smtClean="0">
              <a:latin typeface="Arial" pitchFamily="34" charset="0"/>
            </a:endParaRPr>
          </a:p>
        </p:txBody>
      </p:sp>
      <p:sp>
        <p:nvSpPr>
          <p:cNvPr id="154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/>
          </a:extLst>
        </p:spPr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fld id="{C0FDDC40-1612-4EC5-B17B-19D9ACF09A3D}" type="slidenum">
              <a:rPr lang="en-US" altLang="zh-TW" sz="1200" smtClean="0">
                <a:latin typeface="Arial" pitchFamily="34" charset="0"/>
              </a:rPr>
              <a:pPr eaLnBrk="1" hangingPunct="1">
                <a:defRPr/>
              </a:pPr>
              <a:t>4</a:t>
            </a:fld>
            <a:endParaRPr lang="en-US" altLang="zh-TW" sz="1200" smtClean="0">
              <a:latin typeface="Arial" pitchFamily="34" charset="0"/>
            </a:endParaRPr>
          </a:p>
        </p:txBody>
      </p:sp>
      <p:sp>
        <p:nvSpPr>
          <p:cNvPr id="155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/>
          </a:extLst>
        </p:spPr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fld id="{A509EA1F-522E-4D79-ABD6-C1C895C16822}" type="slidenum">
              <a:rPr lang="en-US" altLang="zh-TW" sz="1200" smtClean="0">
                <a:latin typeface="Arial" pitchFamily="34" charset="0"/>
              </a:rPr>
              <a:pPr eaLnBrk="1" hangingPunct="1">
                <a:defRPr/>
              </a:pPr>
              <a:t>5</a:t>
            </a:fld>
            <a:endParaRPr lang="en-US" altLang="zh-TW" sz="1200" smtClean="0">
              <a:latin typeface="Arial" pitchFamily="34" charset="0"/>
            </a:endParaRPr>
          </a:p>
        </p:txBody>
      </p:sp>
      <p:sp>
        <p:nvSpPr>
          <p:cNvPr id="156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/>
          </a:extLst>
        </p:spPr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fld id="{4964817C-89E4-445B-B2ED-AA9ABBA90397}" type="slidenum">
              <a:rPr lang="en-US" altLang="zh-TW" sz="1200" smtClean="0">
                <a:latin typeface="Arial" pitchFamily="34" charset="0"/>
              </a:rPr>
              <a:pPr eaLnBrk="1" hangingPunct="1">
                <a:defRPr/>
              </a:pPr>
              <a:t>6</a:t>
            </a:fld>
            <a:endParaRPr lang="en-US" altLang="zh-TW" sz="1200" smtClean="0">
              <a:latin typeface="Arial" pitchFamily="34" charset="0"/>
            </a:endParaRPr>
          </a:p>
        </p:txBody>
      </p:sp>
      <p:sp>
        <p:nvSpPr>
          <p:cNvPr id="158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/>
          </a:extLst>
        </p:spPr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fld id="{A7E207F6-C872-467B-95CE-EF60ED1698D5}" type="slidenum">
              <a:rPr lang="en-US" altLang="zh-TW" sz="1200" smtClean="0">
                <a:latin typeface="Arial" pitchFamily="34" charset="0"/>
              </a:rPr>
              <a:pPr eaLnBrk="1" hangingPunct="1">
                <a:defRPr/>
              </a:pPr>
              <a:t>7</a:t>
            </a:fld>
            <a:endParaRPr lang="en-US" altLang="zh-TW" sz="1200" smtClean="0">
              <a:latin typeface="Arial" pitchFamily="34" charset="0"/>
            </a:endParaRPr>
          </a:p>
        </p:txBody>
      </p:sp>
      <p:sp>
        <p:nvSpPr>
          <p:cNvPr id="159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/>
          </a:extLst>
        </p:spPr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fld id="{649AE094-28FC-411F-ADE7-81CBBFCA1118}" type="slidenum">
              <a:rPr lang="en-US" altLang="zh-TW" sz="1200" smtClean="0">
                <a:latin typeface="Arial" pitchFamily="34" charset="0"/>
              </a:rPr>
              <a:pPr eaLnBrk="1" hangingPunct="1">
                <a:defRPr/>
              </a:pPr>
              <a:t>8</a:t>
            </a:fld>
            <a:endParaRPr lang="en-US" altLang="zh-TW" sz="1200" smtClean="0">
              <a:latin typeface="Arial" pitchFamily="34" charset="0"/>
            </a:endParaRPr>
          </a:p>
        </p:txBody>
      </p:sp>
      <p:sp>
        <p:nvSpPr>
          <p:cNvPr id="160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/>
          </a:extLst>
        </p:spPr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fld id="{BF9EB00C-A8D7-421D-9DF3-292A68092480}" type="slidenum">
              <a:rPr lang="en-US" altLang="zh-TW" sz="1200" smtClean="0">
                <a:latin typeface="Arial" pitchFamily="34" charset="0"/>
              </a:rPr>
              <a:pPr eaLnBrk="1" hangingPunct="1">
                <a:defRPr/>
              </a:pPr>
              <a:t>9</a:t>
            </a:fld>
            <a:endParaRPr lang="en-US" altLang="zh-TW" sz="1200" smtClean="0">
              <a:latin typeface="Arial" pitchFamily="34" charset="0"/>
            </a:endParaRPr>
          </a:p>
        </p:txBody>
      </p:sp>
      <p:sp>
        <p:nvSpPr>
          <p:cNvPr id="161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/>
          </a:extLst>
        </p:spPr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fld id="{6C90B1E2-BC77-418D-91B8-DC94850A9564}" type="slidenum">
              <a:rPr lang="en-US" altLang="zh-TW" sz="1200" smtClean="0">
                <a:latin typeface="Arial" pitchFamily="34" charset="0"/>
              </a:rPr>
              <a:pPr eaLnBrk="1" hangingPunct="1">
                <a:defRPr/>
              </a:pPr>
              <a:t>10</a:t>
            </a:fld>
            <a:endParaRPr lang="en-US" altLang="zh-TW" sz="1200" smtClean="0">
              <a:latin typeface="Arial" pitchFamily="34" charset="0"/>
            </a:endParaRPr>
          </a:p>
        </p:txBody>
      </p:sp>
      <p:sp>
        <p:nvSpPr>
          <p:cNvPr id="162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/>
          </a:extLst>
        </p:spPr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6"/>
          <p:cNvGrpSpPr/>
          <p:nvPr/>
        </p:nvGrpSpPr>
        <p:grpSpPr>
          <a:xfrm>
            <a:off x="0" y="3268345"/>
            <a:ext cx="9144000" cy="146304"/>
            <a:chOff x="0" y="3268345"/>
            <a:chExt cx="9144000" cy="146304"/>
          </a:xfrm>
        </p:grpSpPr>
        <p:sp>
          <p:nvSpPr>
            <p:cNvPr id="13" name="Rectangle 12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752600"/>
            <a:ext cx="7924800" cy="1470025"/>
          </a:xfrm>
          <a:prstGeom prst="rect">
            <a:avLst/>
          </a:prstGeom>
        </p:spPr>
        <p:txBody>
          <a:bodyPr anchor="b"/>
          <a:lstStyle>
            <a:lvl1pPr algn="ctr"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5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CBC9E-4E94-466D-921E-BA6DFAC8E47B}" type="datetimeFigureOut">
              <a:rPr lang="zh-TW" altLang="en-US" smtClean="0"/>
              <a:t>2017/9/5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CF015-4D21-4ADC-8070-87A63F8D7BA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及直排文字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CBC9E-4E94-466D-921E-BA6DFAC8E47B}" type="datetimeFigureOut">
              <a:rPr lang="zh-TW" altLang="en-US" smtClean="0"/>
              <a:t>2017/9/5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CF015-4D21-4ADC-8070-87A63F8D7BA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grpSp>
        <p:nvGrpSpPr>
          <p:cNvPr id="2" name="Group 7"/>
          <p:cNvGrpSpPr/>
          <p:nvPr/>
        </p:nvGrpSpPr>
        <p:grpSpPr>
          <a:xfrm flipH="1">
            <a:off x="0" y="1371600"/>
            <a:ext cx="9144000" cy="73152"/>
            <a:chOff x="0" y="3268345"/>
            <a:chExt cx="9144000" cy="146304"/>
          </a:xfrm>
        </p:grpSpPr>
        <p:sp>
          <p:nvSpPr>
            <p:cNvPr id="9" name="Rectangle 8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8"/>
            <a:ext cx="18288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1722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39712" y="6356350"/>
            <a:ext cx="1868424" cy="365125"/>
          </a:xfrm>
        </p:spPr>
        <p:txBody>
          <a:bodyPr/>
          <a:lstStyle/>
          <a:p>
            <a:fld id="{705CBC9E-4E94-466D-921E-BA6DFAC8E47B}" type="datetimeFigureOut">
              <a:rPr lang="zh-TW" altLang="en-US" smtClean="0"/>
              <a:t>2017/9/5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CF015-4D21-4ADC-8070-87A63F8D7BA3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7" name="Group 6"/>
          <p:cNvGrpSpPr/>
          <p:nvPr/>
        </p:nvGrpSpPr>
        <p:grpSpPr>
          <a:xfrm rot="5400000" flipH="1">
            <a:off x="3332988" y="3384804"/>
            <a:ext cx="6867144" cy="73152"/>
            <a:chOff x="0" y="3268345"/>
            <a:chExt cx="9144000" cy="146304"/>
          </a:xfrm>
        </p:grpSpPr>
        <p:sp>
          <p:nvSpPr>
            <p:cNvPr id="8" name="Rectangle 7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標題，文字及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4938" y="889000"/>
            <a:ext cx="8885237" cy="11557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134938" y="2116138"/>
            <a:ext cx="4371975" cy="413543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4659313" y="2116138"/>
            <a:ext cx="4371975" cy="1990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3"/>
          </p:nvPr>
        </p:nvSpPr>
        <p:spPr>
          <a:xfrm>
            <a:off x="4659313" y="4259263"/>
            <a:ext cx="4371975" cy="199231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DEE98E-2633-4595-BBF4-52D68152FAE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4938" y="889000"/>
            <a:ext cx="8885237" cy="11557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134938" y="2116138"/>
            <a:ext cx="4371975" cy="413543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59313" y="2116138"/>
            <a:ext cx="4371975" cy="413543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D20E4A-C09A-4436-A081-A2198613D8D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9616"/>
            <a:ext cx="8229600" cy="462654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CBC9E-4E94-466D-921E-BA6DFAC8E47B}" type="datetimeFigureOut">
              <a:rPr lang="zh-TW" altLang="en-US" smtClean="0"/>
              <a:t>2017/9/5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CF015-4D21-4ADC-8070-87A63F8D7BA3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2" name="Group 13"/>
          <p:cNvGrpSpPr/>
          <p:nvPr/>
        </p:nvGrpSpPr>
        <p:grpSpPr>
          <a:xfrm>
            <a:off x="0" y="1371600"/>
            <a:ext cx="9144000" cy="73152"/>
            <a:chOff x="0" y="3268345"/>
            <a:chExt cx="9144000" cy="146304"/>
          </a:xfrm>
        </p:grpSpPr>
        <p:sp>
          <p:nvSpPr>
            <p:cNvPr id="15" name="Rectangle 14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Title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7512" y="4406900"/>
            <a:ext cx="7827201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2667000"/>
            <a:ext cx="78272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CBC9E-4E94-466D-921E-BA6DFAC8E47B}" type="datetimeFigureOut">
              <a:rPr lang="zh-TW" altLang="en-US" smtClean="0"/>
              <a:t>2017/9/5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CF015-4D21-4ADC-8070-87A63F8D7BA3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7" name="Group 12"/>
          <p:cNvGrpSpPr/>
          <p:nvPr/>
        </p:nvGrpSpPr>
        <p:grpSpPr>
          <a:xfrm flipH="1">
            <a:off x="0" y="4228465"/>
            <a:ext cx="9144000" cy="146304"/>
            <a:chOff x="0" y="3268345"/>
            <a:chExt cx="9144000" cy="146304"/>
          </a:xfrm>
        </p:grpSpPr>
        <p:sp>
          <p:nvSpPr>
            <p:cNvPr id="14" name="Rectangle 13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CBC9E-4E94-466D-921E-BA6DFAC8E47B}" type="datetimeFigureOut">
              <a:rPr lang="zh-TW" altLang="en-US" smtClean="0"/>
              <a:t>2017/9/5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CF015-4D21-4ADC-8070-87A63F8D7BA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grpSp>
        <p:nvGrpSpPr>
          <p:cNvPr id="2" name="Group 14"/>
          <p:cNvGrpSpPr/>
          <p:nvPr/>
        </p:nvGrpSpPr>
        <p:grpSpPr>
          <a:xfrm>
            <a:off x="0" y="1371600"/>
            <a:ext cx="9144000" cy="73152"/>
            <a:chOff x="0" y="3268345"/>
            <a:chExt cx="9144000" cy="146304"/>
          </a:xfrm>
        </p:grpSpPr>
        <p:sp>
          <p:nvSpPr>
            <p:cNvPr id="16" name="Rectangle 15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971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0020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971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CBC9E-4E94-466D-921E-BA6DFAC8E47B}" type="datetimeFigureOut">
              <a:rPr lang="zh-TW" altLang="en-US" smtClean="0"/>
              <a:t>2017/9/5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CF015-4D21-4ADC-8070-87A63F8D7BA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grpSp>
        <p:nvGrpSpPr>
          <p:cNvPr id="2" name="Group 16"/>
          <p:cNvGrpSpPr/>
          <p:nvPr/>
        </p:nvGrpSpPr>
        <p:grpSpPr>
          <a:xfrm>
            <a:off x="0" y="1371600"/>
            <a:ext cx="9144000" cy="73152"/>
            <a:chOff x="0" y="3268345"/>
            <a:chExt cx="9144000" cy="146304"/>
          </a:xfrm>
        </p:grpSpPr>
        <p:sp>
          <p:nvSpPr>
            <p:cNvPr id="18" name="Rectangle 17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CBC9E-4E94-466D-921E-BA6DFAC8E47B}" type="datetimeFigureOut">
              <a:rPr lang="zh-TW" altLang="en-US" smtClean="0"/>
              <a:t>2017/9/5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CF015-4D21-4ADC-8070-87A63F8D7BA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grpSp>
        <p:nvGrpSpPr>
          <p:cNvPr id="2" name="Group 12"/>
          <p:cNvGrpSpPr/>
          <p:nvPr/>
        </p:nvGrpSpPr>
        <p:grpSpPr>
          <a:xfrm flipH="1">
            <a:off x="0" y="1371600"/>
            <a:ext cx="9144000" cy="73152"/>
            <a:chOff x="0" y="3268345"/>
            <a:chExt cx="9144000" cy="146304"/>
          </a:xfrm>
        </p:grpSpPr>
        <p:sp>
          <p:nvSpPr>
            <p:cNvPr id="14" name="Rectangle 13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CBC9E-4E94-466D-921E-BA6DFAC8E47B}" type="datetimeFigureOut">
              <a:rPr lang="zh-TW" altLang="en-US" smtClean="0"/>
              <a:t>2017/9/5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CF015-4D21-4ADC-8070-87A63F8D7BA3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5" name="Group 10"/>
          <p:cNvGrpSpPr/>
          <p:nvPr/>
        </p:nvGrpSpPr>
        <p:grpSpPr>
          <a:xfrm>
            <a:off x="-9144" y="-18288"/>
            <a:ext cx="9144000" cy="146304"/>
            <a:chOff x="0" y="3268345"/>
            <a:chExt cx="9144000" cy="146304"/>
          </a:xfrm>
        </p:grpSpPr>
        <p:sp>
          <p:nvSpPr>
            <p:cNvPr id="12" name="Rectangle 11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 userDrawn="1"/>
          </p:nvSpPr>
          <p:spPr>
            <a:xfrm>
              <a:off x="5495544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6592824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7690104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79375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8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371600"/>
            <a:ext cx="5111750" cy="4754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371600"/>
            <a:ext cx="3008313" cy="47545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CBC9E-4E94-466D-921E-BA6DFAC8E47B}" type="datetimeFigureOut">
              <a:rPr lang="zh-TW" altLang="en-US" smtClean="0"/>
              <a:t>2017/9/5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CF015-4D21-4ADC-8070-87A63F8D7BA3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8" name="Group 13"/>
          <p:cNvGrpSpPr/>
          <p:nvPr/>
        </p:nvGrpSpPr>
        <p:grpSpPr>
          <a:xfrm flipH="1">
            <a:off x="0" y="1143000"/>
            <a:ext cx="9144000" cy="73152"/>
            <a:chOff x="0" y="3268345"/>
            <a:chExt cx="9144000" cy="146304"/>
          </a:xfrm>
        </p:grpSpPr>
        <p:sp>
          <p:nvSpPr>
            <p:cNvPr id="15" name="Rectangle 14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/>
          <p:cNvSpPr>
            <a:spLocks noGrp="1"/>
          </p:cNvSpPr>
          <p:nvPr>
            <p:ph type="pic" sz="quarter" idx="13"/>
          </p:nvPr>
        </p:nvSpPr>
        <p:spPr>
          <a:xfrm>
            <a:off x="1801368" y="685800"/>
            <a:ext cx="5495544" cy="3886200"/>
          </a:xfrm>
          <a:solidFill>
            <a:schemeClr val="accent1"/>
          </a:solidFill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contrasting" dir="t"/>
          </a:scene3d>
          <a:sp3d contourW="12700" prstMaterial="softEdge">
            <a:bevelT prst="cross"/>
            <a:contourClr>
              <a:srgbClr val="FFFFFF"/>
            </a:contourClr>
          </a:sp3d>
        </p:spPr>
        <p:txBody>
          <a:bodyPr/>
          <a:lstStyle/>
          <a:p>
            <a:r>
              <a:rPr lang="zh-TW" altLang="en-US" smtClean="0"/>
              <a:t>按一下圖示以新增圖片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CBC9E-4E94-466D-921E-BA6DFAC8E47B}" type="datetimeFigureOut">
              <a:rPr lang="zh-TW" altLang="en-US" smtClean="0"/>
              <a:t>2017/9/5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CF015-4D21-4ADC-8070-87A63F8D7BA3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3" name="Group 15"/>
          <p:cNvGrpSpPr/>
          <p:nvPr/>
        </p:nvGrpSpPr>
        <p:grpSpPr>
          <a:xfrm>
            <a:off x="-9144" y="-18288"/>
            <a:ext cx="9144000" cy="146304"/>
            <a:chOff x="0" y="3268345"/>
            <a:chExt cx="9144000" cy="146304"/>
          </a:xfrm>
        </p:grpSpPr>
        <p:sp>
          <p:nvSpPr>
            <p:cNvPr id="17" name="Rectangle 16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5495544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 userDrawn="1"/>
          </p:nvSpPr>
          <p:spPr>
            <a:xfrm>
              <a:off x="6592824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 userDrawn="1"/>
          </p:nvSpPr>
          <p:spPr>
            <a:xfrm>
              <a:off x="7690104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26" y="0"/>
            <a:ext cx="9144000" cy="6286520"/>
          </a:xfrm>
          <a:prstGeom prst="rect">
            <a:avLst/>
          </a:prstGeom>
          <a:gradFill flip="none" rotWithShape="1">
            <a:gsLst>
              <a:gs pos="1000">
                <a:schemeClr val="bg2">
                  <a:alpha val="0"/>
                </a:schemeClr>
              </a:gs>
              <a:gs pos="100000">
                <a:schemeClr val="bg1">
                  <a:alpha val="92000"/>
                </a:schemeClr>
              </a:gs>
            </a:gsLst>
            <a:lin ang="16200000" scaled="1"/>
            <a:tileRect/>
          </a:gradFill>
          <a:ln w="285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74536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ysClr val="windowText" lastClr="000000"/>
                </a:solidFill>
              </a:defRPr>
            </a:lvl1pPr>
          </a:lstStyle>
          <a:p>
            <a:fld id="{705CBC9E-4E94-466D-921E-BA6DFAC8E47B}" type="datetimeFigureOut">
              <a:rPr lang="zh-TW" altLang="en-US" smtClean="0"/>
              <a:t>2017/9/5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ysClr val="windowText" lastClr="000000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0248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ysClr val="windowText" lastClr="000000"/>
                </a:solidFill>
              </a:defRPr>
            </a:lvl1pPr>
          </a:lstStyle>
          <a:p>
            <a:fld id="{B5ECF015-4D21-4ADC-8070-87A63F8D7BA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Title Placeholder 7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  <p:sldLayoutId id="2147483730" r:id="rId12"/>
    <p:sldLayoutId id="2147483731" r:id="rId13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ln>
            <a:noFill/>
          </a:ln>
          <a:solidFill>
            <a:srgbClr val="FFFFFF"/>
          </a:solidFill>
          <a:effectLst>
            <a:glow rad="101600">
              <a:schemeClr val="tx2"/>
            </a:glo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tx2"/>
        </a:buClr>
        <a:buSzPct val="70000"/>
        <a:buFont typeface="Wingdings 2" pitchFamily="18" charset="2"/>
        <a:buChar char="¥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4"/>
        </a:buClr>
        <a:buSzPct val="60000"/>
        <a:buFont typeface="Wingdings 2" pitchFamily="18" charset="2"/>
        <a:buChar char="¥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5"/>
        </a:buClr>
        <a:buSzPct val="57000"/>
        <a:buFont typeface="Wingdings 2" pitchFamily="18" charset="2"/>
        <a:buChar char="¥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6"/>
        </a:buClr>
        <a:buSzPct val="55000"/>
        <a:buFont typeface="Wingdings 2" pitchFamily="18" charset="2"/>
        <a:buChar char="¥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2"/>
        </a:buClr>
        <a:buSzPct val="50000"/>
        <a:buFont typeface="Wingdings 2" pitchFamily="18" charset="2"/>
        <a:buChar char="¥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Relationship Id="rId4" Type="http://schemas.openxmlformats.org/officeDocument/2006/relationships/image" Target="/http:/www.taipeilink.net/activity/bhp2002/eyes/img/10.gif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9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Relationship Id="rId4" Type="http://schemas.openxmlformats.org/officeDocument/2006/relationships/image" Target="/http:/www.taipeilink.net/activity/bhp2002/eyes/img/4-3.gi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sz="8800" dirty="0" smtClean="0"/>
              <a:t>青溪國小</a:t>
            </a:r>
            <a:endParaRPr lang="zh-TW" altLang="en-US" sz="88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en-US" sz="4800" b="1" dirty="0" smtClean="0">
                <a:solidFill>
                  <a:srgbClr val="0070C0"/>
                </a:solidFill>
              </a:rPr>
              <a:t>視力保健宣導</a:t>
            </a:r>
            <a:endParaRPr lang="zh-TW" altLang="en-US" sz="48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z="4800" dirty="0" smtClean="0">
                <a:solidFill>
                  <a:schemeClr val="bg1"/>
                </a:solidFill>
                <a:ea typeface="標楷體" charset="0"/>
                <a:cs typeface="標楷體" charset="0"/>
              </a:rPr>
              <a:t>電腦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73163" y="1524000"/>
            <a:ext cx="7589837" cy="45720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en-US" altLang="zh-TW" sz="4000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zh-TW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   </a:t>
            </a:r>
            <a:r>
              <a:rPr lang="zh-TW" altLang="en-US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裝置隔濾鏡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以防止反射光。</a:t>
            </a: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pic>
        <p:nvPicPr>
          <p:cNvPr id="6148" name="Picture 4" descr="http://www.taipeilink.net/activity/bhp2002/eyes/img/10.gif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r:link="rId4" cstate="print"/>
          <a:srcRect/>
          <a:stretch>
            <a:fillRect/>
          </a:stretch>
        </p:blipFill>
        <p:spPr>
          <a:xfrm>
            <a:off x="2438400" y="3886200"/>
            <a:ext cx="4722813" cy="2043113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808080">
                      <a:alpha val="74997"/>
                    </a:srgbClr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8885238" cy="11557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4800" dirty="0" smtClean="0">
                <a:solidFill>
                  <a:schemeClr val="bg1"/>
                </a:solidFill>
                <a:ea typeface="標楷體" charset="0"/>
                <a:cs typeface="標楷體" charset="0"/>
              </a:rPr>
              <a:t>營養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219200" y="2514600"/>
            <a:ext cx="7573963" cy="34290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均衡飲食，不挑食。</a:t>
            </a: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經常攝取含有維生素Ａ豐富的食物，如：胡蘿蔔、蕃茄、菠菜等</a:t>
            </a:r>
            <a:r>
              <a:rPr lang="zh-TW" altLang="en-US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深綠色、深黃色蔬菜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，及</a:t>
            </a:r>
            <a:r>
              <a:rPr lang="zh-TW" altLang="en-US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蛋黃、肝臟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等。</a:t>
            </a: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pic>
        <p:nvPicPr>
          <p:cNvPr id="7172" name="Picture 4" descr="j0232500[1]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685800"/>
            <a:ext cx="1817688" cy="1484313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808080">
                      <a:alpha val="74997"/>
                    </a:srgbClr>
                  </a:outerShdw>
                </a:effectLst>
              </a14:hiddenEffects>
            </a:ext>
          </a:extLst>
        </p:spPr>
      </p:pic>
      <p:pic>
        <p:nvPicPr>
          <p:cNvPr id="7180" name="Picture 12" descr="j0246219[1]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6477000" y="457200"/>
            <a:ext cx="2406650" cy="1952625"/>
          </a:xfrm>
        </p:spPr>
      </p:pic>
      <p:pic>
        <p:nvPicPr>
          <p:cNvPr id="24581" name="Picture 9" descr="j0344878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00800" y="5410200"/>
            <a:ext cx="1858963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2" name="Picture 10" descr="j0246127[1]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239000" y="1066800"/>
            <a:ext cx="1584325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z="4800" dirty="0" smtClean="0">
                <a:solidFill>
                  <a:schemeClr val="bg1"/>
                </a:solidFill>
                <a:ea typeface="標楷體" charset="0"/>
                <a:cs typeface="標楷體" charset="0"/>
              </a:rPr>
              <a:t>運動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743200" y="3352800"/>
            <a:ext cx="4343400" cy="8556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altLang="zh-TW" sz="2800" dirty="0" smtClean="0">
                <a:solidFill>
                  <a:schemeClr val="bg1"/>
                </a:solidFill>
              </a:rPr>
              <a:t> 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多做戶外運動。</a:t>
            </a: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pic>
        <p:nvPicPr>
          <p:cNvPr id="8208" name="Picture 16" descr="j0213417[1]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143000" y="4953000"/>
            <a:ext cx="2522538" cy="1374775"/>
          </a:xfrm>
        </p:spPr>
      </p:pic>
      <p:pic>
        <p:nvPicPr>
          <p:cNvPr id="8198" name="Picture 6" descr="j0212925[1]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6934200" y="1600200"/>
            <a:ext cx="1747838" cy="1846263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808080">
                      <a:alpha val="74997"/>
                    </a:srgbClr>
                  </a:outerShdw>
                </a:effectLst>
              </a14:hiddenEffects>
            </a:ext>
          </a:extLst>
        </p:spPr>
      </p:pic>
      <p:pic>
        <p:nvPicPr>
          <p:cNvPr id="25605" name="Picture 13" descr="j0212971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66800" y="1905000"/>
            <a:ext cx="1812925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6" name="Picture 14" descr="j0212975[1]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781800" y="4724400"/>
            <a:ext cx="1646238" cy="1839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8885238" cy="11557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4800" dirty="0" smtClean="0">
                <a:solidFill>
                  <a:schemeClr val="bg1"/>
                </a:solidFill>
                <a:ea typeface="標楷體" charset="0"/>
                <a:cs typeface="標楷體" charset="0"/>
              </a:rPr>
              <a:t>保健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828800"/>
            <a:ext cx="8001000" cy="15240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altLang="zh-TW" sz="2800" dirty="0" smtClean="0">
                <a:solidFill>
                  <a:schemeClr val="bg1"/>
                </a:solidFill>
              </a:rPr>
              <a:t>  </a:t>
            </a:r>
            <a:r>
              <a:rPr lang="zh-TW" altLang="en-US" sz="4000" dirty="0" smtClean="0">
                <a:ea typeface="標楷體" pitchFamily="65" charset="-120"/>
              </a:rPr>
              <a:t>視力需</a:t>
            </a:r>
            <a:r>
              <a:rPr lang="zh-TW" altLang="en-US" sz="4000" dirty="0" smtClean="0">
                <a:solidFill>
                  <a:srgbClr val="FF0000"/>
                </a:solidFill>
                <a:ea typeface="標楷體" pitchFamily="65" charset="-120"/>
              </a:rPr>
              <a:t>定期接受檢查</a:t>
            </a:r>
            <a:r>
              <a:rPr lang="zh-TW" altLang="en-US" sz="4000" dirty="0" smtClean="0">
                <a:ea typeface="標楷體" pitchFamily="65" charset="-120"/>
              </a:rPr>
              <a:t>，若須配戴眼鏡，應依眼科醫師處方才可裝配。</a:t>
            </a:r>
            <a:r>
              <a:rPr lang="en-US" altLang="zh-TW" sz="2800" dirty="0" smtClean="0"/>
              <a:t> </a:t>
            </a:r>
          </a:p>
        </p:txBody>
      </p:sp>
      <p:pic>
        <p:nvPicPr>
          <p:cNvPr id="87046" name="Picture 6" descr="j0239727[1]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477000" y="914400"/>
            <a:ext cx="2409825" cy="693738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808080">
                      <a:alpha val="74997"/>
                    </a:srgbClr>
                  </a:outerShdw>
                </a:effectLst>
              </a14:hiddenEffects>
            </a:ext>
          </a:extLst>
        </p:spPr>
      </p:pic>
      <p:pic>
        <p:nvPicPr>
          <p:cNvPr id="26629" name="Picture 8" descr="bd20144_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76600" y="3429000"/>
            <a:ext cx="3062288" cy="301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視網膜剝離</a:t>
            </a:r>
            <a:r>
              <a:rPr lang="en-US" altLang="zh-TW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 </a:t>
            </a:r>
          </a:p>
          <a:p>
            <a:pPr lvl="1" eaLnBrk="1" hangingPunct="1">
              <a:defRPr/>
            </a:pPr>
            <a:r>
              <a:rPr lang="zh-TW" altLang="en-US" sz="24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從周邊視野出現黑幕樣視野缺損，並逐漸向中間蔓延開來，一旦侵犯視網膜中心黃斑部則視力急劇下降。</a:t>
            </a:r>
            <a:r>
              <a:rPr lang="en-US" altLang="zh-TW" sz="24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 </a:t>
            </a:r>
          </a:p>
          <a:p>
            <a:pPr lvl="4" eaLnBrk="1" hangingPunct="1">
              <a:defRPr/>
            </a:pPr>
            <a:endParaRPr lang="en-US" altLang="zh-TW" sz="1800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defRPr/>
            </a:pPr>
            <a:r>
              <a:rPr lang="zh-TW" altLang="en-US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黃斑部出血病變</a:t>
            </a:r>
            <a:r>
              <a:rPr lang="en-US" altLang="zh-TW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 </a:t>
            </a:r>
          </a:p>
          <a:p>
            <a:pPr lvl="1" eaLnBrk="1" hangingPunct="1">
              <a:defRPr/>
            </a:pPr>
            <a:r>
              <a:rPr lang="zh-TW" altLang="en-US" sz="2400" dirty="0" smtClean="0">
                <a:solidFill>
                  <a:srgbClr val="002060"/>
                </a:solidFill>
                <a:ea typeface="標楷體" pitchFamily="65" charset="-120"/>
              </a:rPr>
              <a:t>血管增生或甚至出血、結疤等，視力變得很差</a:t>
            </a:r>
            <a:r>
              <a:rPr lang="zh-TW" altLang="en-US" sz="2400" dirty="0" smtClean="0">
                <a:solidFill>
                  <a:srgbClr val="002060"/>
                </a:solidFill>
              </a:rPr>
              <a:t>。</a:t>
            </a:r>
            <a:endParaRPr lang="en-US" altLang="zh-TW" sz="2400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defRPr/>
            </a:pPr>
            <a:endParaRPr lang="zh-TW" altLang="en-US" sz="2400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dirty="0" smtClean="0">
                <a:solidFill>
                  <a:schemeClr val="accent5">
                    <a:lumMod val="40000"/>
                    <a:lumOff val="60000"/>
                  </a:schemeClr>
                </a:solidFill>
                <a:ea typeface="標楷體" charset="0"/>
                <a:cs typeface="標楷體" charset="0"/>
              </a:rPr>
              <a:t>高度近視的併發症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1" name="Rectangle 3"/>
          <p:cNvSpPr>
            <a:spLocks noGrp="1" noChangeArrowheads="1"/>
          </p:cNvSpPr>
          <p:nvPr>
            <p:ph idx="1"/>
          </p:nvPr>
        </p:nvSpPr>
        <p:spPr>
          <a:xfrm>
            <a:off x="1116013" y="2060575"/>
            <a:ext cx="7315200" cy="19145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zh-TW" altLang="en-US" sz="5400" dirty="0" smtClean="0">
                <a:solidFill>
                  <a:srgbClr val="002060"/>
                </a:solidFill>
                <a:ea typeface="標楷體" pitchFamily="65" charset="-120"/>
              </a:rPr>
              <a:t>要如何預防近視的發生</a:t>
            </a:r>
            <a:endParaRPr lang="en-US" altLang="zh-TW" sz="5400" dirty="0" smtClean="0">
              <a:solidFill>
                <a:srgbClr val="002060"/>
              </a:solidFill>
              <a:ea typeface="標楷體" pitchFamily="65" charset="-12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zh-TW" sz="5400" dirty="0" smtClean="0">
                <a:solidFill>
                  <a:srgbClr val="002060"/>
                </a:solidFill>
                <a:ea typeface="標楷體" pitchFamily="65" charset="-120"/>
              </a:rPr>
              <a:t>            </a:t>
            </a:r>
            <a:r>
              <a:rPr lang="zh-TW" altLang="en-US" sz="5400" dirty="0" smtClean="0">
                <a:solidFill>
                  <a:srgbClr val="002060"/>
                </a:solidFill>
                <a:ea typeface="標楷體" pitchFamily="65" charset="-120"/>
              </a:rPr>
              <a:t>與惡化呢</a:t>
            </a:r>
          </a:p>
        </p:txBody>
      </p:sp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  <p:pic>
        <p:nvPicPr>
          <p:cNvPr id="11469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4495800"/>
            <a:ext cx="7391400" cy="196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z="4800" dirty="0" smtClean="0">
                <a:solidFill>
                  <a:schemeClr val="accent5">
                    <a:lumMod val="40000"/>
                    <a:lumOff val="60000"/>
                  </a:schemeClr>
                </a:solidFill>
                <a:ea typeface="標楷體" charset="0"/>
                <a:cs typeface="標楷體" charset="0"/>
              </a:rPr>
              <a:t>環境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2133600"/>
            <a:ext cx="8351837" cy="8382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zh-TW" altLang="en-US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多接觸大自然、多看遠方綠色景物。</a:t>
            </a:r>
            <a:r>
              <a:rPr lang="en-US" altLang="zh-TW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pic>
        <p:nvPicPr>
          <p:cNvPr id="3076" name="Picture 4" descr="ShowLetter8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209800" y="3581400"/>
            <a:ext cx="5064125" cy="2741613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808080">
                      <a:alpha val="74997"/>
                    </a:srgbClr>
                  </a:outerShdw>
                </a:effectLst>
              </a14:hiddenEffects>
            </a:ext>
          </a:extLst>
        </p:spPr>
      </p:pic>
      <p:pic>
        <p:nvPicPr>
          <p:cNvPr id="3078" name="Picture 6" descr="an02323_[1]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0" y="3124200"/>
            <a:ext cx="2278063" cy="1706563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808080">
                      <a:alpha val="74997"/>
                    </a:srgbClr>
                  </a:outerShdw>
                </a:effectLst>
              </a14:hiddenEffects>
            </a:ext>
          </a:extLst>
        </p:spPr>
      </p:pic>
      <p:pic>
        <p:nvPicPr>
          <p:cNvPr id="15366" name="Picture 8" descr="j0344457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97750" y="5410200"/>
            <a:ext cx="1746250" cy="1150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9" name="Rectangle 1027"/>
          <p:cNvSpPr>
            <a:spLocks noGrp="1" noChangeArrowheads="1"/>
          </p:cNvSpPr>
          <p:nvPr>
            <p:ph idx="1"/>
          </p:nvPr>
        </p:nvSpPr>
        <p:spPr>
          <a:xfrm>
            <a:off x="990600" y="2057400"/>
            <a:ext cx="7772400" cy="48006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altLang="zh-TW" sz="36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看書寫字時，桌椅高度必須按</a:t>
            </a:r>
            <a:endParaRPr lang="en-US" altLang="zh-TW" sz="4000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zh-TW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身高調整。</a:t>
            </a:r>
            <a:r>
              <a:rPr lang="en-US" altLang="zh-TW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zh-TW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姿勢要端正，</a:t>
            </a:r>
            <a:r>
              <a:rPr lang="zh-TW" altLang="en-US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抬頭挺胸</a:t>
            </a:r>
            <a:r>
              <a:rPr lang="zh-TW" altLang="en-US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，眼睛</a:t>
            </a:r>
            <a:endParaRPr lang="en-US" altLang="zh-TW" sz="4000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zh-TW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距離桌面以</a:t>
            </a:r>
            <a:r>
              <a:rPr lang="en-US" altLang="zh-TW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30</a:t>
            </a:r>
            <a:r>
              <a:rPr lang="zh-TW" altLang="en-US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－</a:t>
            </a:r>
            <a:r>
              <a:rPr lang="en-US" altLang="zh-TW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40</a:t>
            </a:r>
            <a:r>
              <a:rPr lang="zh-TW" altLang="en-US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公分</a:t>
            </a:r>
            <a:r>
              <a:rPr lang="zh-TW" altLang="en-US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為宜</a:t>
            </a:r>
            <a:r>
              <a:rPr lang="zh-TW" altLang="en-US" sz="36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，</a:t>
            </a:r>
            <a:r>
              <a:rPr lang="zh-TW" altLang="en-US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且</a:t>
            </a:r>
            <a:endParaRPr lang="en-US" altLang="zh-TW" sz="4000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zh-TW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視線與書本須垂直。</a:t>
            </a:r>
            <a:endParaRPr lang="en-US" altLang="zh-TW" sz="4000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zh-TW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    </a:t>
            </a:r>
          </a:p>
        </p:txBody>
      </p:sp>
      <p:sp>
        <p:nvSpPr>
          <p:cNvPr id="8089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z="4800" dirty="0" smtClean="0">
                <a:solidFill>
                  <a:schemeClr val="accent5">
                    <a:lumMod val="40000"/>
                    <a:lumOff val="60000"/>
                  </a:schemeClr>
                </a:solidFill>
                <a:ea typeface="標楷體" charset="0"/>
                <a:cs typeface="標楷體" charset="0"/>
              </a:rPr>
              <a:t>姿勢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752600"/>
            <a:ext cx="777240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連續寫字、閱讀</a:t>
            </a:r>
            <a:r>
              <a:rPr lang="zh-TW" altLang="en-US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每</a:t>
            </a:r>
            <a:r>
              <a:rPr lang="en-US" altLang="zh-TW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30</a:t>
            </a:r>
            <a:r>
              <a:rPr lang="zh-TW" altLang="en-US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分鐘需休</a:t>
            </a:r>
            <a:endParaRPr lang="en-US" altLang="zh-TW" sz="4000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zh-TW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息</a:t>
            </a:r>
            <a:r>
              <a:rPr lang="en-US" altLang="zh-TW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5</a:t>
            </a:r>
            <a:r>
              <a:rPr lang="zh-TW" altLang="en-US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－</a:t>
            </a:r>
            <a:r>
              <a:rPr lang="en-US" altLang="zh-TW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10</a:t>
            </a:r>
            <a:r>
              <a:rPr lang="zh-TW" altLang="en-US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分鐘。</a:t>
            </a:r>
            <a:endParaRPr lang="en-US" altLang="zh-TW" sz="400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每天放學後在家用眼力時間（含看書、寫字、電視、電腦、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小說、電動玩具、鋼琴</a:t>
            </a:r>
            <a:r>
              <a:rPr lang="en-US" altLang="zh-TW" sz="4000" dirty="0" smtClean="0">
                <a:ea typeface="標楷體" pitchFamily="65" charset="-120"/>
              </a:rPr>
              <a:t>…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等）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以</a:t>
            </a:r>
            <a:r>
              <a:rPr lang="zh-TW" altLang="en-US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不超過兩小時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為原則，以免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眼睛過度疲勞。</a:t>
            </a: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8885238" cy="11557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4800" dirty="0" smtClean="0">
                <a:solidFill>
                  <a:schemeClr val="bg1"/>
                </a:solidFill>
                <a:ea typeface="標楷體" charset="0"/>
                <a:cs typeface="標楷體" charset="0"/>
              </a:rPr>
              <a:t>時間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1" name="Rectangle 11"/>
          <p:cNvSpPr>
            <a:spLocks noGrp="1" noChangeArrowheads="1"/>
          </p:cNvSpPr>
          <p:nvPr>
            <p:ph type="title"/>
          </p:nvPr>
        </p:nvSpPr>
        <p:spPr>
          <a:xfrm>
            <a:off x="0" y="762000"/>
            <a:ext cx="8885238" cy="11557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4800" dirty="0" smtClean="0">
                <a:solidFill>
                  <a:schemeClr val="bg1"/>
                </a:solidFill>
                <a:ea typeface="標楷體" charset="0"/>
                <a:cs typeface="標楷體" charset="0"/>
              </a:rPr>
              <a:t>電視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14400" y="1905000"/>
            <a:ext cx="7662863" cy="1600200"/>
          </a:xfrm>
        </p:spPr>
        <p:txBody>
          <a:bodyPr/>
          <a:lstStyle/>
          <a:p>
            <a:pPr eaLnBrk="1" hangingPunct="1">
              <a:buFont typeface="Wingdings" charset="0"/>
              <a:buNone/>
              <a:defRPr/>
            </a:pPr>
            <a:r>
              <a:rPr lang="zh-TW" altLang="en-US" sz="4000" dirty="0" smtClean="0">
                <a:latin typeface="標楷體" charset="0"/>
                <a:ea typeface="標楷體" charset="0"/>
                <a:cs typeface="標楷體" charset="0"/>
              </a:rPr>
              <a:t>應保持與電視畫面</a:t>
            </a:r>
            <a:r>
              <a:rPr lang="zh-TW" altLang="en-US" sz="4000" dirty="0" smtClean="0">
                <a:solidFill>
                  <a:srgbClr val="FF0000"/>
                </a:solidFill>
                <a:latin typeface="標楷體" charset="0"/>
                <a:ea typeface="標楷體" charset="0"/>
                <a:cs typeface="標楷體" charset="0"/>
              </a:rPr>
              <a:t>對角線</a:t>
            </a:r>
            <a:r>
              <a:rPr lang="en-US" altLang="zh-TW" sz="4000" dirty="0" smtClean="0">
                <a:solidFill>
                  <a:srgbClr val="FF0000"/>
                </a:solidFill>
                <a:latin typeface="標楷體" charset="0"/>
                <a:ea typeface="標楷體" charset="0"/>
                <a:cs typeface="標楷體" charset="0"/>
              </a:rPr>
              <a:t>6~8</a:t>
            </a:r>
            <a:r>
              <a:rPr lang="zh-TW" altLang="en-US" sz="4000" dirty="0" smtClean="0">
                <a:solidFill>
                  <a:srgbClr val="FF0000"/>
                </a:solidFill>
                <a:latin typeface="標楷體" charset="0"/>
                <a:ea typeface="標楷體" charset="0"/>
                <a:cs typeface="標楷體" charset="0"/>
              </a:rPr>
              <a:t>倍</a:t>
            </a:r>
            <a:r>
              <a:rPr lang="zh-TW" altLang="en-US" sz="4000" dirty="0" smtClean="0">
                <a:latin typeface="標楷體" charset="0"/>
                <a:ea typeface="標楷體" charset="0"/>
                <a:cs typeface="標楷體" charset="0"/>
              </a:rPr>
              <a:t>的距離觀看。</a:t>
            </a:r>
          </a:p>
        </p:txBody>
      </p:sp>
      <p:pic>
        <p:nvPicPr>
          <p:cNvPr id="5130" name="Picture 10" descr="圖片1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352425" y="3733800"/>
            <a:ext cx="8791575" cy="2451100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808080">
                      <a:alpha val="74997"/>
                    </a:srgbClr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295400"/>
            <a:ext cx="7878763" cy="14478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zh-TW" altLang="en-US" sz="40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觀看電視的角度以不超過畫面左右的</a:t>
            </a:r>
            <a:r>
              <a:rPr lang="en-US" altLang="zh-TW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30</a:t>
            </a:r>
            <a:r>
              <a:rPr lang="zh-TW" altLang="en-US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度</a:t>
            </a:r>
            <a:r>
              <a:rPr lang="zh-TW" altLang="en-US" sz="40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之內最適合。</a:t>
            </a:r>
            <a:r>
              <a:rPr lang="en-US" altLang="zh-TW" sz="40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4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4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</a:br>
            <a:endParaRPr lang="en-US" altLang="zh-TW" sz="40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34938" y="2116138"/>
            <a:ext cx="4360862" cy="4135437"/>
          </a:xfrm>
        </p:spPr>
        <p:txBody>
          <a:bodyPr/>
          <a:lstStyle/>
          <a:p>
            <a:pPr eaLnBrk="1" hangingPunct="1">
              <a:buFont typeface="Wingdings" charset="0"/>
              <a:buNone/>
              <a:defRPr/>
            </a:pPr>
            <a:endParaRPr lang="en-US" altLang="zh-TW" sz="4000" smtClean="0">
              <a:latin typeface="標楷體" charset="0"/>
              <a:ea typeface="標楷體" charset="0"/>
              <a:cs typeface="標楷體" charset="0"/>
            </a:endParaRPr>
          </a:p>
          <a:p>
            <a:pPr eaLnBrk="1" hangingPunct="1">
              <a:buFont typeface="Wingdings" charset="0"/>
              <a:buNone/>
              <a:defRPr/>
            </a:pPr>
            <a:endParaRPr lang="zh-TW" altLang="en-US" sz="2800" smtClean="0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 flipH="1">
            <a:off x="7631113" y="2286000"/>
            <a:ext cx="1360487" cy="168275"/>
            <a:chOff x="0" y="0"/>
            <a:chExt cx="3655" cy="1162"/>
          </a:xfrm>
        </p:grpSpPr>
        <p:sp>
          <p:nvSpPr>
            <p:cNvPr id="122885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693" cy="11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>
                <a:defRPr/>
              </a:pPr>
              <a:endParaRPr lang="en-US" altLang="zh-TW" sz="1800">
                <a:latin typeface="Arial" charset="0"/>
                <a:ea typeface="新細明體" charset="0"/>
              </a:endParaRPr>
            </a:p>
            <a:p>
              <a:pPr eaLnBrk="0" hangingPunct="0">
                <a:defRPr/>
              </a:pPr>
              <a:endParaRPr lang="zh-TW" altLang="en-US" sz="1800">
                <a:latin typeface="Arial" charset="0"/>
                <a:ea typeface="新細明體" charset="0"/>
              </a:endParaRPr>
            </a:p>
          </p:txBody>
        </p:sp>
        <p:sp>
          <p:nvSpPr>
            <p:cNvPr id="122886" name="Rectangle 6"/>
            <p:cNvSpPr>
              <a:spLocks noChangeArrowheads="1"/>
            </p:cNvSpPr>
            <p:nvPr/>
          </p:nvSpPr>
          <p:spPr bwMode="auto">
            <a:xfrm>
              <a:off x="1693" y="0"/>
              <a:ext cx="1962" cy="11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9pPr>
            </a:lstStyle>
            <a:p>
              <a:pPr eaLnBrk="1" hangingPunct="1">
                <a:defRPr/>
              </a:pPr>
              <a:r>
                <a:rPr lang="en-US" altLang="zh-TW" sz="1800" smtClean="0">
                  <a:latin typeface="Arial" pitchFamily="34" charset="0"/>
                </a:rPr>
                <a:t>  </a:t>
              </a:r>
              <a:r>
                <a:rPr lang="en-US" altLang="zh-TW" sz="9700" smtClean="0">
                  <a:latin typeface="Arial" pitchFamily="34" charset="0"/>
                </a:rPr>
                <a:t> </a:t>
              </a:r>
              <a:r>
                <a:rPr lang="en-US" altLang="zh-TW" sz="1800" smtClean="0">
                  <a:latin typeface="Arial" pitchFamily="34" charset="0"/>
                </a:rPr>
                <a:t>                                                     </a:t>
              </a:r>
            </a:p>
          </p:txBody>
        </p:sp>
      </p:grpSp>
      <p:pic>
        <p:nvPicPr>
          <p:cNvPr id="20485" name="Picture 7" descr="4-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2895600"/>
            <a:ext cx="6934200" cy="385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58763" y="762000"/>
            <a:ext cx="8885237" cy="11557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4800" dirty="0" smtClean="0">
                <a:solidFill>
                  <a:schemeClr val="bg1"/>
                </a:solidFill>
                <a:ea typeface="標楷體" charset="0"/>
                <a:cs typeface="標楷體" charset="0"/>
              </a:rPr>
              <a:t>電視</a:t>
            </a:r>
          </a:p>
        </p:txBody>
      </p:sp>
      <p:sp>
        <p:nvSpPr>
          <p:cNvPr id="75779" name="Rectangle 1027"/>
          <p:cNvSpPr>
            <a:spLocks noGrp="1" noChangeArrowheads="1"/>
          </p:cNvSpPr>
          <p:nvPr>
            <p:ph type="body" sz="half" idx="1"/>
          </p:nvPr>
        </p:nvSpPr>
        <p:spPr>
          <a:xfrm>
            <a:off x="1173163" y="1600200"/>
            <a:ext cx="7662862" cy="4495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夜間看電視時，</a:t>
            </a:r>
            <a:r>
              <a:rPr lang="zh-TW" altLang="en-US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室內仍需亮起</a:t>
            </a:r>
            <a:endParaRPr lang="en-US" altLang="zh-TW" sz="4000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zh-TW" altLang="en-US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燈光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電視畫面的高度比兩眼平視時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zh-TW" altLang="en-US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略低</a:t>
            </a:r>
            <a:r>
              <a:rPr lang="en-US" altLang="zh-TW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15</a:t>
            </a:r>
            <a:r>
              <a:rPr lang="zh-TW" altLang="en-US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度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。</a:t>
            </a:r>
            <a:r>
              <a:rPr lang="en-US" altLang="zh-TW" dirty="0" smtClean="0"/>
              <a:t> </a:t>
            </a:r>
          </a:p>
          <a:p>
            <a:pPr eaLnBrk="1" hangingPunct="1">
              <a:defRPr/>
            </a:pPr>
            <a:endParaRPr lang="en-US" altLang="zh-TW" dirty="0" smtClean="0"/>
          </a:p>
          <a:p>
            <a:pPr eaLnBrk="1" hangingPunct="1">
              <a:defRPr/>
            </a:pPr>
            <a:endParaRPr lang="zh-TW" altLang="en-US" sz="2800" dirty="0" smtClean="0"/>
          </a:p>
        </p:txBody>
      </p:sp>
      <p:pic>
        <p:nvPicPr>
          <p:cNvPr id="75780" name="Picture 1028" descr="http://www.taipeilink.net/activity/bhp2002/eyes/img/4-3.gif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r:link="rId4" cstate="print"/>
          <a:srcRect/>
          <a:stretch>
            <a:fillRect/>
          </a:stretch>
        </p:blipFill>
        <p:spPr>
          <a:xfrm>
            <a:off x="4800600" y="4038600"/>
            <a:ext cx="3889375" cy="2592388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808080">
                      <a:alpha val="74997"/>
                    </a:srgbClr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高山峻嶺">
  <a:themeElements>
    <a:clrScheme name="高山峻嶺">
      <a:dk1>
        <a:srgbClr val="000000"/>
      </a:dk1>
      <a:lt1>
        <a:srgbClr val="FFFFFF"/>
      </a:lt1>
      <a:dk2>
        <a:srgbClr val="0536B3"/>
      </a:dk2>
      <a:lt2>
        <a:srgbClr val="7CB7F8"/>
      </a:lt2>
      <a:accent1>
        <a:srgbClr val="3F9EE4"/>
      </a:accent1>
      <a:accent2>
        <a:srgbClr val="77B559"/>
      </a:accent2>
      <a:accent3>
        <a:srgbClr val="E4A81B"/>
      </a:accent3>
      <a:accent4>
        <a:srgbClr val="108BB4"/>
      </a:accent4>
      <a:accent5>
        <a:srgbClr val="DA7328"/>
      </a:accent5>
      <a:accent6>
        <a:srgbClr val="AE589F"/>
      </a:accent6>
      <a:hlink>
        <a:srgbClr val="460245"/>
      </a:hlink>
      <a:folHlink>
        <a:srgbClr val="AC17D6"/>
      </a:folHlink>
    </a:clrScheme>
    <a:fontScheme name="高山峻嶺">
      <a:majorFont>
        <a:latin typeface="Gill Sans MT"/>
        <a:ea typeface=""/>
        <a:cs typeface=""/>
        <a:font script="Cyrl" typeface="Arial"/>
        <a:font script="Grek" typeface="Arial"/>
        <a:font script="Jpan" typeface="HG丸ｺﾞｼｯｸM-PRO"/>
        <a:font script="Hang" typeface="HY 헤드라인 M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ill Sans MT"/>
        <a:ea typeface=""/>
        <a:cs typeface=""/>
        <a:font script="Cyrl" typeface="Arial"/>
        <a:font script="Grek" typeface="Arial"/>
        <a:font script="Jpan" typeface="HG丸ｺﾞｼｯｸM-PRO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高山峻嶺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0000"/>
              </a:schemeClr>
            </a:gs>
            <a:gs pos="50000">
              <a:schemeClr val="phClr">
                <a:tint val="25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40000"/>
                <a:shade val="100000"/>
                <a:hueMod val="100000"/>
                <a:satMod val="100000"/>
              </a:schemeClr>
            </a:gs>
            <a:gs pos="30000">
              <a:schemeClr val="phClr">
                <a:tint val="100000"/>
                <a:shade val="100000"/>
                <a:hueMod val="100000"/>
                <a:satMod val="100000"/>
              </a:schemeClr>
            </a:gs>
            <a:gs pos="68000">
              <a:schemeClr val="phClr">
                <a:tint val="10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40000"/>
                <a:shade val="100000"/>
                <a:hueMod val="100000"/>
                <a:sat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br" rotWithShape="0">
              <a:srgbClr val="000000">
                <a:alpha val="0"/>
              </a:srgbClr>
            </a:outerShdw>
          </a:effectLst>
        </a:effectStyle>
        <a:effectStyle>
          <a:effectLst>
            <a:outerShdw blurRad="38100" dist="25400" dir="5400000" algn="ctr" rotWithShape="0">
              <a:srgbClr val="EBE9ED">
                <a:alpha val="0"/>
              </a:srgbClr>
            </a:outerShdw>
          </a:effectLst>
          <a:scene3d>
            <a:camera prst="orthographicFront">
              <a:rot lat="0" lon="0" rev="0"/>
            </a:camera>
            <a:lightRig rig="glow" dir="b"/>
          </a:scene3d>
          <a:sp3d contourW="6350" prstMaterial="softEdge">
            <a:bevelT w="25400" h="25400"/>
            <a:contourClr>
              <a:schemeClr val="phClr">
                <a:tint val="9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reflection blurRad="12700" stA="40000" endPos="40000" dist="25400" dir="5400000" sy="-100000" rotWithShape="0"/>
          </a:effectLst>
          <a:scene3d>
            <a:camera prst="perspectiveFront"/>
            <a:lightRig rig="glow" dir="b"/>
          </a:scene3d>
          <a:sp3d contourW="6350" prstMaterial="softEdge">
            <a:bevelT w="50800" h="25400"/>
            <a:contourClr>
              <a:schemeClr val="phClr">
                <a:tint val="100000"/>
                <a:shade val="80000"/>
                <a:hueMod val="100000"/>
                <a:satMod val="1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95000"/>
                <a:satMod val="100000"/>
              </a:schemeClr>
            </a:gs>
            <a:gs pos="100000">
              <a:schemeClr val="phClr">
                <a:tint val="10000"/>
                <a:satMod val="300000"/>
              </a:schemeClr>
            </a:gs>
          </a:gsLst>
          <a:lin ang="13000000" scaled="0"/>
        </a:gradFill>
        <a:blipFill>
          <a:blip xmlns:r="http://schemas.openxmlformats.org/officeDocument/2006/relationships" r:embed="rId1">
            <a:duotone>
              <a:schemeClr val="phClr">
                <a:shade val="75000"/>
              </a:schemeClr>
              <a:schemeClr val="phClr">
                <a:tint val="55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高山峻嶺</Template>
  <TotalTime>15</TotalTime>
  <Words>340</Words>
  <Application>Microsoft Office PowerPoint</Application>
  <PresentationFormat>如螢幕大小 (4:3)</PresentationFormat>
  <Paragraphs>57</Paragraphs>
  <Slides>13</Slides>
  <Notes>12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14" baseType="lpstr">
      <vt:lpstr>高山峻嶺</vt:lpstr>
      <vt:lpstr>青溪國小</vt:lpstr>
      <vt:lpstr>高度近視的併發症</vt:lpstr>
      <vt:lpstr>投影片 3</vt:lpstr>
      <vt:lpstr>環境</vt:lpstr>
      <vt:lpstr>姿勢</vt:lpstr>
      <vt:lpstr>時間</vt:lpstr>
      <vt:lpstr>電視</vt:lpstr>
      <vt:lpstr>觀看電視的角度以不超過畫面左右的30度之內最適合。  </vt:lpstr>
      <vt:lpstr>電視</vt:lpstr>
      <vt:lpstr>電腦</vt:lpstr>
      <vt:lpstr>營養</vt:lpstr>
      <vt:lpstr>運動</vt:lpstr>
      <vt:lpstr>保健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青溪國小</dc:title>
  <dc:creator>user</dc:creator>
  <cp:lastModifiedBy>user</cp:lastModifiedBy>
  <cp:revision>2</cp:revision>
  <dcterms:created xsi:type="dcterms:W3CDTF">2017-09-05T07:20:57Z</dcterms:created>
  <dcterms:modified xsi:type="dcterms:W3CDTF">2017-09-05T07:36:23Z</dcterms:modified>
</cp:coreProperties>
</file>