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57" r:id="rId3"/>
    <p:sldId id="258" r:id="rId4"/>
    <p:sldId id="261" r:id="rId5"/>
    <p:sldId id="262" r:id="rId6"/>
    <p:sldId id="259" r:id="rId7"/>
    <p:sldId id="260" r:id="rId8"/>
    <p:sldId id="264" r:id="rId9"/>
    <p:sldId id="265" r:id="rId10"/>
    <p:sldId id="266" r:id="rId11"/>
    <p:sldId id="267" r:id="rId12"/>
    <p:sldId id="268" r:id="rId13"/>
    <p:sldId id="270" r:id="rId14"/>
    <p:sldId id="272" r:id="rId15"/>
    <p:sldId id="271" r:id="rId16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5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28" name="日期版面配置區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CB18C34C-13C3-44D9-B69B-932F673997C5}" type="datetimeFigureOut">
              <a:rPr lang="zh-TW" altLang="en-US" smtClean="0"/>
              <a:pPr/>
              <a:t>2018/9/13</a:t>
            </a:fld>
            <a:endParaRPr lang="zh-TW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10" name="矩形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矩形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矩形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直線接點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直線接點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直線接點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矩形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橢圓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橢圓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橢圓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橢圓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橢圓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61BE591-F2E4-4ED0-B9A3-BEFC966D31B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8C34C-13C3-44D9-B69B-932F673997C5}" type="datetimeFigureOut">
              <a:rPr lang="zh-TW" altLang="en-US" smtClean="0"/>
              <a:pPr/>
              <a:t>2018/9/13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BE591-F2E4-4ED0-B9A3-BEFC966D31B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8C34C-13C3-44D9-B69B-932F673997C5}" type="datetimeFigureOut">
              <a:rPr lang="zh-TW" altLang="en-US" smtClean="0"/>
              <a:pPr/>
              <a:t>2018/9/13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BE591-F2E4-4ED0-B9A3-BEFC966D31B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B18C34C-13C3-44D9-B69B-932F673997C5}" type="datetimeFigureOut">
              <a:rPr lang="zh-TW" altLang="en-US" smtClean="0"/>
              <a:pPr/>
              <a:t>2018/9/13</a:t>
            </a:fld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61BE591-F2E4-4ED0-B9A3-BEFC966D31BA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CB18C34C-13C3-44D9-B69B-932F673997C5}" type="datetimeFigureOut">
              <a:rPr lang="zh-TW" altLang="en-US" smtClean="0"/>
              <a:pPr/>
              <a:t>2018/9/13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9" name="矩形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矩形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直線接點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直線接點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矩形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橢圓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橢圓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橢圓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橢圓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橢圓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直線接點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261BE591-F2E4-4ED0-B9A3-BEFC966D31B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8C34C-13C3-44D9-B69B-932F673997C5}" type="datetimeFigureOut">
              <a:rPr lang="zh-TW" altLang="en-US" smtClean="0"/>
              <a:pPr/>
              <a:t>2018/9/13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BE591-F2E4-4ED0-B9A3-BEFC966D31BA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8C34C-13C3-44D9-B69B-932F673997C5}" type="datetimeFigureOut">
              <a:rPr lang="zh-TW" altLang="en-US" smtClean="0"/>
              <a:pPr/>
              <a:t>2018/9/13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BE591-F2E4-4ED0-B9A3-BEFC966D31BA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3" name="內容版面配置區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2" name="文字版面配置區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14" name="文字版面配置區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6" name="日期版面配置區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B18C34C-13C3-44D9-B69B-932F673997C5}" type="datetimeFigureOut">
              <a:rPr lang="zh-TW" altLang="en-US" smtClean="0"/>
              <a:pPr/>
              <a:t>2018/9/13</a:t>
            </a:fld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61BE591-F2E4-4ED0-B9A3-BEFC966D31BA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8C34C-13C3-44D9-B69B-932F673997C5}" type="datetimeFigureOut">
              <a:rPr lang="zh-TW" altLang="en-US" smtClean="0"/>
              <a:pPr/>
              <a:t>2018/9/13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BE591-F2E4-4ED0-B9A3-BEFC966D31B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8" name="直線接點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橢圓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內容版面配置區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1" name="日期版面配置區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B18C34C-13C3-44D9-B69B-932F673997C5}" type="datetimeFigureOut">
              <a:rPr lang="zh-TW" altLang="en-US" smtClean="0"/>
              <a:pPr/>
              <a:t>2018/9/13</a:t>
            </a:fld>
            <a:endParaRPr lang="zh-TW" altLang="en-US"/>
          </a:p>
        </p:txBody>
      </p:sp>
      <p:sp>
        <p:nvSpPr>
          <p:cNvPr id="22" name="投影片編號版面配置區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61BE591-F2E4-4ED0-B9A3-BEFC966D31BA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3" name="頁尾版面配置區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橢圓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矩形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線接點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直線接點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直線接點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日期版面配置區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B18C34C-13C3-44D9-B69B-932F673997C5}" type="datetimeFigureOut">
              <a:rPr lang="zh-TW" altLang="en-US" smtClean="0"/>
              <a:pPr/>
              <a:t>2018/9/13</a:t>
            </a:fld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61BE591-F2E4-4ED0-B9A3-BEFC966D31BA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1" name="頁尾版面配置區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B18C34C-13C3-44D9-B69B-932F673997C5}" type="datetimeFigureOut">
              <a:rPr lang="zh-TW" altLang="en-US" smtClean="0"/>
              <a:pPr/>
              <a:t>2018/9/13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矩形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橢圓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61BE591-F2E4-4ED0-B9A3-BEFC966D31B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&#26360;&#21253;&#28187;&#37325;&#23459;&#23566;&#25991;&#20214;.pdf" TargetMode="Externa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123728" y="332656"/>
            <a:ext cx="6172200" cy="1894362"/>
          </a:xfrm>
        </p:spPr>
        <p:txBody>
          <a:bodyPr>
            <a:normAutofit/>
          </a:bodyPr>
          <a:lstStyle/>
          <a:p>
            <a:r>
              <a:rPr lang="zh-TW" altLang="en-US" sz="4800" dirty="0" smtClean="0">
                <a:solidFill>
                  <a:srgbClr val="0000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二年七班親師座談會</a:t>
            </a:r>
            <a:endParaRPr lang="zh-TW" altLang="en-US" sz="4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195736" y="2420888"/>
            <a:ext cx="6172200" cy="1371600"/>
          </a:xfrm>
        </p:spPr>
        <p:txBody>
          <a:bodyPr/>
          <a:lstStyle/>
          <a:p>
            <a:r>
              <a:rPr lang="zh-TW" altLang="en-US" sz="3200" dirty="0" smtClean="0">
                <a:solidFill>
                  <a:srgbClr val="0000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 </a:t>
            </a:r>
            <a:endParaRPr lang="en-US" altLang="zh-TW" sz="3200" dirty="0" smtClean="0">
              <a:solidFill>
                <a:srgbClr val="000099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200" dirty="0">
                <a:solidFill>
                  <a:srgbClr val="0000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200" dirty="0" smtClean="0">
                <a:solidFill>
                  <a:srgbClr val="00009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 歡迎光臨</a:t>
            </a:r>
          </a:p>
          <a:p>
            <a:endParaRPr lang="zh-TW" altLang="en-US" dirty="0"/>
          </a:p>
        </p:txBody>
      </p:sp>
      <p:pic>
        <p:nvPicPr>
          <p:cNvPr id="4" name="Picture 6" descr="08%B0%CA%B5e%B4%A1%B9%CF%2F03%A4H%AA%AB%2F51%A4j%B9%CF%2F03%2F25%2E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39952" y="3967777"/>
            <a:ext cx="1728788" cy="172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339752" y="-99392"/>
            <a:ext cx="6172200" cy="792088"/>
          </a:xfrm>
        </p:spPr>
        <p:txBody>
          <a:bodyPr>
            <a:noAutofit/>
          </a:bodyPr>
          <a:lstStyle/>
          <a:p>
            <a:r>
              <a:rPr lang="zh-TW" altLang="en-US" sz="4800" dirty="0" smtClean="0">
                <a:ea typeface="標楷體" pitchFamily="65" charset="-120"/>
              </a:rPr>
              <a:t>體能訓練</a:t>
            </a:r>
            <a:endParaRPr lang="zh-TW" altLang="en-US" sz="480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339752" y="692696"/>
            <a:ext cx="6172200" cy="4968552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zh-TW" altLang="en-US" sz="2400" b="0" dirty="0" smtClean="0">
                <a:latin typeface="標楷體" pitchFamily="65" charset="-120"/>
                <a:ea typeface="標楷體" pitchFamily="65" charset="-120"/>
              </a:rPr>
              <a:t>自行選擇下課時間每天慢跑或走操場</a:t>
            </a:r>
            <a:r>
              <a:rPr lang="zh-TW" altLang="en-US" sz="2400" b="0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sz="2400" b="0" dirty="0" smtClean="0"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ct val="80000"/>
              </a:lnSpc>
            </a:pPr>
            <a:endParaRPr lang="en-US" altLang="zh-TW" sz="2400" b="0" dirty="0" smtClean="0"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ct val="80000"/>
              </a:lnSpc>
            </a:pPr>
            <a:r>
              <a:rPr lang="zh-TW" altLang="en-US" sz="2400" b="0" dirty="0" smtClean="0">
                <a:latin typeface="標楷體" pitchFamily="65" charset="-120"/>
                <a:ea typeface="標楷體" pitchFamily="65" charset="-120"/>
              </a:rPr>
              <a:t>下課</a:t>
            </a:r>
            <a:r>
              <a:rPr lang="zh-TW" altLang="en-US" sz="2400" b="0" dirty="0" smtClean="0">
                <a:latin typeface="標楷體" pitchFamily="65" charset="-120"/>
                <a:ea typeface="標楷體" pitchFamily="65" charset="-120"/>
              </a:rPr>
              <a:t>可到操場練習跳繩、玩遊戲器材</a:t>
            </a:r>
            <a:r>
              <a:rPr lang="en-US" altLang="zh-TW" sz="2400" b="0" dirty="0" smtClean="0">
                <a:latin typeface="標楷體" pitchFamily="65" charset="-120"/>
                <a:ea typeface="標楷體" pitchFamily="65" charset="-120"/>
              </a:rPr>
              <a:t>…</a:t>
            </a:r>
          </a:p>
          <a:p>
            <a:pPr>
              <a:lnSpc>
                <a:spcPct val="80000"/>
              </a:lnSpc>
            </a:pPr>
            <a:endParaRPr lang="en-US" altLang="zh-TW" sz="2400" b="0" dirty="0" smtClean="0"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ct val="80000"/>
              </a:lnSpc>
            </a:pPr>
            <a:r>
              <a:rPr lang="zh-TW" altLang="en-US" sz="2400" b="0" dirty="0" smtClean="0">
                <a:latin typeface="標楷體" pitchFamily="65" charset="-120"/>
                <a:ea typeface="標楷體" pitchFamily="65" charset="-120"/>
              </a:rPr>
              <a:t>鼓勵</a:t>
            </a:r>
            <a:r>
              <a:rPr lang="zh-TW" altLang="en-US" sz="2400" b="0" dirty="0" smtClean="0">
                <a:latin typeface="標楷體" pitchFamily="65" charset="-120"/>
                <a:ea typeface="標楷體" pitchFamily="65" charset="-120"/>
              </a:rPr>
              <a:t>孩子除非身體不舒服一定要下水游泳。</a:t>
            </a:r>
          </a:p>
          <a:p>
            <a:pPr>
              <a:lnSpc>
                <a:spcPct val="80000"/>
              </a:lnSpc>
            </a:pPr>
            <a:endParaRPr lang="en-US" altLang="zh-TW" sz="2400" b="0" dirty="0" smtClean="0">
              <a:latin typeface="標楷體" pitchFamily="65" charset="-120"/>
              <a:ea typeface="標楷體" pitchFamily="65" charset="-120"/>
            </a:endParaRPr>
          </a:p>
          <a:p>
            <a:pPr>
              <a:lnSpc>
                <a:spcPct val="80000"/>
              </a:lnSpc>
            </a:pPr>
            <a:r>
              <a:rPr lang="zh-TW" altLang="en-US" sz="2400" b="0" dirty="0" smtClean="0">
                <a:latin typeface="標楷體" pitchFamily="65" charset="-120"/>
              </a:rPr>
              <a:t>假日</a:t>
            </a:r>
            <a:r>
              <a:rPr lang="zh-TW" altLang="en-US" sz="2400" b="0" dirty="0">
                <a:latin typeface="標楷體" pitchFamily="65" charset="-120"/>
              </a:rPr>
              <a:t>希望爸爸媽媽多帶孩子到戶外活動</a:t>
            </a:r>
            <a:r>
              <a:rPr lang="en-US" altLang="zh-TW" sz="2400" b="0" dirty="0">
                <a:latin typeface="標楷體" pitchFamily="65" charset="-120"/>
              </a:rPr>
              <a:t>,</a:t>
            </a:r>
            <a:r>
              <a:rPr lang="zh-TW" altLang="en-US" sz="2400" b="0" dirty="0">
                <a:latin typeface="標楷體" pitchFamily="65" charset="-120"/>
              </a:rPr>
              <a:t>接觸大自然運動</a:t>
            </a:r>
            <a:r>
              <a:rPr lang="zh-TW" altLang="en-US" sz="2400" b="0" dirty="0" smtClean="0">
                <a:latin typeface="標楷體" pitchFamily="65" charset="-120"/>
                <a:ea typeface="標楷體" pitchFamily="65" charset="-120"/>
              </a:rPr>
              <a:t>的小孩最健康：配合教育部的「優活計畫」，每天抽空運動</a:t>
            </a:r>
            <a:r>
              <a:rPr lang="en-US" altLang="zh-TW" sz="2400" b="0" dirty="0" smtClean="0">
                <a:latin typeface="標楷體" pitchFamily="65" charset="-120"/>
                <a:ea typeface="標楷體" pitchFamily="65" charset="-120"/>
              </a:rPr>
              <a:t>30</a:t>
            </a:r>
            <a:r>
              <a:rPr lang="zh-TW" altLang="en-US" sz="2400" b="0" dirty="0" smtClean="0">
                <a:latin typeface="標楷體" pitchFamily="65" charset="-120"/>
                <a:ea typeface="標楷體" pitchFamily="65" charset="-120"/>
              </a:rPr>
              <a:t>分鐘</a:t>
            </a:r>
            <a:r>
              <a:rPr lang="en-US" altLang="zh-TW" sz="2400" b="0" dirty="0" smtClean="0"/>
              <a:t>﹙</a:t>
            </a:r>
            <a:r>
              <a:rPr lang="zh-TW" altLang="en-US" sz="2400" b="0" dirty="0" smtClean="0">
                <a:ea typeface="標楷體" pitchFamily="65" charset="-120"/>
              </a:rPr>
              <a:t>可累計</a:t>
            </a:r>
            <a:r>
              <a:rPr lang="en-US" altLang="zh-TW" sz="2400" b="0" dirty="0" smtClean="0"/>
              <a:t>﹚</a:t>
            </a:r>
            <a:r>
              <a:rPr lang="zh-TW" altLang="en-US" sz="2400" b="0" dirty="0" smtClean="0">
                <a:latin typeface="標楷體" pitchFamily="65" charset="-120"/>
                <a:ea typeface="標楷體" pitchFamily="65" charset="-120"/>
              </a:rPr>
              <a:t>，運動的項目不拘，健走、搖呼拉圈、跳舞、騎腳踏車、踢毽子</a:t>
            </a:r>
            <a:r>
              <a:rPr lang="en-US" altLang="zh-TW" sz="2400" b="0" dirty="0" smtClean="0">
                <a:latin typeface="標楷體" pitchFamily="65" charset="-120"/>
                <a:ea typeface="標楷體" pitchFamily="65" charset="-120"/>
              </a:rPr>
              <a:t>……</a:t>
            </a:r>
            <a:r>
              <a:rPr lang="zh-TW" altLang="en-US" sz="2400" b="0" dirty="0" smtClean="0">
                <a:latin typeface="標楷體" pitchFamily="65" charset="-120"/>
                <a:ea typeface="標楷體" pitchFamily="65" charset="-120"/>
              </a:rPr>
              <a:t>等均可。</a:t>
            </a:r>
          </a:p>
          <a:p>
            <a:pPr>
              <a:lnSpc>
                <a:spcPct val="80000"/>
              </a:lnSpc>
            </a:pPr>
            <a:r>
              <a:rPr lang="en-US" altLang="zh-TW" sz="2400" b="0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2400" b="0" dirty="0" smtClean="0">
                <a:latin typeface="標楷體" pitchFamily="65" charset="-120"/>
                <a:ea typeface="標楷體" pitchFamily="65" charset="-120"/>
              </a:rPr>
              <a:t>周休功課</a:t>
            </a:r>
            <a:r>
              <a:rPr lang="en-US" altLang="zh-TW" sz="2400" b="0" dirty="0" smtClean="0"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2400" b="0" dirty="0">
                <a:latin typeface="標楷體" pitchFamily="65" charset="-120"/>
              </a:rPr>
              <a:t> 。</a:t>
            </a:r>
            <a:endParaRPr lang="zh-TW" altLang="en-US" sz="2400" b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024724" y="27678"/>
            <a:ext cx="6264696" cy="936104"/>
          </a:xfrm>
        </p:spPr>
        <p:txBody>
          <a:bodyPr>
            <a:normAutofit/>
          </a:bodyPr>
          <a:lstStyle/>
          <a:p>
            <a:r>
              <a:rPr lang="zh-TW" altLang="en-US" sz="4800" dirty="0" smtClean="0">
                <a:ea typeface="標楷體" pitchFamily="65" charset="-120"/>
              </a:rPr>
              <a:t>回家作業</a:t>
            </a:r>
            <a:endParaRPr lang="zh-TW" altLang="en-US" sz="480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024724" y="963782"/>
            <a:ext cx="6264696" cy="3312368"/>
          </a:xfrm>
        </p:spPr>
        <p:txBody>
          <a:bodyPr>
            <a:normAutofit/>
          </a:bodyPr>
          <a:lstStyle/>
          <a:p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每天會派國語數學及背誦</a:t>
            </a:r>
            <a:r>
              <a:rPr lang="zh-TW" altLang="en-US" sz="2400" dirty="0">
                <a:latin typeface="標楷體" pitchFamily="65" charset="-120"/>
              </a:rPr>
              <a:t>的作業，分量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大約</a:t>
            </a:r>
            <a:r>
              <a:rPr lang="en-US" altLang="zh-TW" sz="2400" dirty="0" smtClean="0">
                <a:latin typeface="標楷體" pitchFamily="65" charset="-120"/>
                <a:ea typeface="標楷體" pitchFamily="65" charset="-120"/>
              </a:rPr>
              <a:t>30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分鐘到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一小時</a:t>
            </a:r>
            <a:endParaRPr lang="en-US" altLang="zh-TW" sz="2400" dirty="0" smtClean="0">
              <a:latin typeface="標楷體" pitchFamily="65" charset="-120"/>
              <a:ea typeface="標楷體" pitchFamily="65" charset="-120"/>
            </a:endParaRPr>
          </a:p>
          <a:p>
            <a:endParaRPr lang="zh-TW" altLang="en-US" sz="24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請以學校作業為主，如果有多餘的時間再參加才藝或者學習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外語</a:t>
            </a:r>
            <a:endParaRPr lang="en-US" altLang="zh-TW" sz="2400" dirty="0" smtClean="0">
              <a:latin typeface="標楷體" pitchFamily="65" charset="-120"/>
              <a:ea typeface="標楷體" pitchFamily="65" charset="-120"/>
            </a:endParaRPr>
          </a:p>
          <a:p>
            <a:endParaRPr lang="zh-TW" altLang="en-US" sz="24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別忘了要求孩子幫忙分擔家事</a:t>
            </a:r>
            <a:r>
              <a:rPr lang="en-US" altLang="zh-TW" sz="2400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周休功課</a:t>
            </a:r>
            <a:r>
              <a:rPr lang="en-US" altLang="zh-TW" sz="2400" dirty="0" smtClean="0">
                <a:latin typeface="標楷體" pitchFamily="65" charset="-120"/>
                <a:ea typeface="標楷體" pitchFamily="65" charset="-120"/>
              </a:rPr>
              <a:t>)</a:t>
            </a:r>
            <a:endParaRPr lang="zh-TW" altLang="en-US" sz="2400" dirty="0" smtClean="0">
              <a:latin typeface="標楷體" pitchFamily="65" charset="-120"/>
              <a:ea typeface="標楷體" pitchFamily="65" charset="-120"/>
            </a:endParaRPr>
          </a:p>
          <a:p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176055" y="188640"/>
            <a:ext cx="6172200" cy="1008112"/>
          </a:xfrm>
        </p:spPr>
        <p:txBody>
          <a:bodyPr>
            <a:normAutofit/>
          </a:bodyPr>
          <a:lstStyle/>
          <a:p>
            <a:r>
              <a:rPr lang="zh-TW" altLang="en-US" sz="4800" dirty="0" smtClean="0">
                <a:ea typeface="標楷體" pitchFamily="65" charset="-120"/>
              </a:rPr>
              <a:t>請家長配合事項</a:t>
            </a:r>
            <a:endParaRPr lang="zh-TW" altLang="en-US" sz="480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176055" y="1196752"/>
            <a:ext cx="6436599" cy="5400600"/>
          </a:xfrm>
        </p:spPr>
        <p:txBody>
          <a:bodyPr>
            <a:normAutofit/>
          </a:bodyPr>
          <a:lstStyle/>
          <a:p>
            <a:pPr marL="711200" indent="-711200">
              <a:lnSpc>
                <a:spcPct val="125000"/>
              </a:lnSpc>
            </a:pPr>
            <a:r>
              <a:rPr lang="zh-TW" altLang="en-US" sz="2400" dirty="0" smtClean="0">
                <a:ea typeface="標楷體" pitchFamily="65" charset="-120"/>
              </a:rPr>
              <a:t>確實吃早餐，勿攜帶零食、飲料到校。</a:t>
            </a:r>
          </a:p>
          <a:p>
            <a:pPr marL="711200" indent="-711200">
              <a:lnSpc>
                <a:spcPct val="125000"/>
              </a:lnSpc>
            </a:pPr>
            <a:r>
              <a:rPr lang="zh-TW" altLang="en-US" sz="2400" dirty="0" smtClean="0">
                <a:ea typeface="標楷體" pitchFamily="65" charset="-120"/>
              </a:rPr>
              <a:t>約束看電視、打電玩、滑手機時間。</a:t>
            </a:r>
          </a:p>
          <a:p>
            <a:pPr marL="711200" indent="-711200">
              <a:lnSpc>
                <a:spcPct val="125000"/>
              </a:lnSpc>
            </a:pPr>
            <a:r>
              <a:rPr lang="zh-TW" altLang="en-US" sz="2400" dirty="0" smtClean="0">
                <a:ea typeface="標楷體" pitchFamily="65" charset="-120"/>
              </a:rPr>
              <a:t>重視家庭旅遊、參觀經驗（建議）。</a:t>
            </a:r>
          </a:p>
          <a:p>
            <a:pPr marL="711200" indent="-711200">
              <a:lnSpc>
                <a:spcPct val="125000"/>
              </a:lnSpc>
            </a:pPr>
            <a:r>
              <a:rPr lang="zh-TW" altLang="en-US" sz="2400" dirty="0" smtClean="0">
                <a:ea typeface="標楷體" pitchFamily="65" charset="-120"/>
              </a:rPr>
              <a:t>各項通知單閱畢，請協助撕下回條簽名交回。</a:t>
            </a:r>
          </a:p>
          <a:p>
            <a:pPr marL="711200" indent="-711200">
              <a:lnSpc>
                <a:spcPct val="125000"/>
              </a:lnSpc>
            </a:pPr>
            <a:r>
              <a:rPr lang="zh-TW" altLang="en-US" sz="2400" dirty="0"/>
              <a:t>每天與孩子談心，主動關心孩子學習狀況                  </a:t>
            </a:r>
          </a:p>
          <a:p>
            <a:pPr marL="711200" indent="-711200">
              <a:lnSpc>
                <a:spcPct val="125000"/>
              </a:lnSpc>
            </a:pPr>
            <a:r>
              <a:rPr lang="zh-TW" altLang="en-US" sz="2400" dirty="0" smtClean="0">
                <a:latin typeface="標楷體" panose="03000509000000000000" pitchFamily="65" charset="-120"/>
              </a:rPr>
              <a:t>孩子</a:t>
            </a:r>
            <a:r>
              <a:rPr lang="zh-TW" altLang="en-US" sz="2400" dirty="0">
                <a:latin typeface="標楷體" panose="03000509000000000000" pitchFamily="65" charset="-120"/>
              </a:rPr>
              <a:t>還小，有時對老師的話難免傳達錯誤</a:t>
            </a:r>
            <a:r>
              <a:rPr lang="zh-TW" altLang="en-US" sz="2400" dirty="0" smtClean="0">
                <a:latin typeface="標楷體" panose="03000509000000000000" pitchFamily="65" charset="-120"/>
              </a:rPr>
              <a:t>，</a:t>
            </a:r>
            <a:endParaRPr lang="en-US" altLang="zh-TW" sz="2400" dirty="0" smtClean="0">
              <a:latin typeface="標楷體" panose="03000509000000000000" pitchFamily="65" charset="-120"/>
            </a:endParaRPr>
          </a:p>
          <a:p>
            <a:pPr marL="711200" indent="-711200">
              <a:lnSpc>
                <a:spcPct val="125000"/>
              </a:lnSpc>
            </a:pPr>
            <a:r>
              <a:rPr lang="zh-TW" altLang="en-US" sz="2400" dirty="0" smtClean="0">
                <a:latin typeface="標楷體" panose="03000509000000000000" pitchFamily="65" charset="-120"/>
              </a:rPr>
              <a:t>希望</a:t>
            </a:r>
            <a:r>
              <a:rPr lang="zh-TW" altLang="en-US" sz="2400" dirty="0">
                <a:latin typeface="標楷體" panose="03000509000000000000" pitchFamily="65" charset="-120"/>
              </a:rPr>
              <a:t>有任何問題、意見，請利用聯絡簿、</a:t>
            </a:r>
            <a:r>
              <a:rPr lang="zh-TW" altLang="en-US" sz="2400" dirty="0" smtClean="0">
                <a:latin typeface="標楷體" panose="03000509000000000000" pitchFamily="65" charset="-120"/>
              </a:rPr>
              <a:t>電話</a:t>
            </a:r>
            <a:endParaRPr lang="en-US" altLang="zh-TW" sz="2400" dirty="0" smtClean="0">
              <a:latin typeface="標楷體" panose="03000509000000000000" pitchFamily="65" charset="-120"/>
            </a:endParaRPr>
          </a:p>
          <a:p>
            <a:pPr marL="711200" indent="-711200">
              <a:lnSpc>
                <a:spcPct val="125000"/>
              </a:lnSpc>
            </a:pPr>
            <a:r>
              <a:rPr lang="zh-TW" altLang="en-US" sz="2400" dirty="0" smtClean="0">
                <a:latin typeface="標楷體" panose="03000509000000000000" pitchFamily="65" charset="-120"/>
              </a:rPr>
              <a:t>與</a:t>
            </a:r>
            <a:r>
              <a:rPr lang="zh-TW" altLang="en-US" sz="2400" dirty="0">
                <a:latin typeface="標楷體" panose="03000509000000000000" pitchFamily="65" charset="-120"/>
              </a:rPr>
              <a:t>老師作雙向溝通</a:t>
            </a:r>
            <a:r>
              <a:rPr lang="zh-TW" altLang="en-US" sz="2400" dirty="0" smtClean="0">
                <a:latin typeface="標楷體" panose="03000509000000000000" pitchFamily="65" charset="-120"/>
              </a:rPr>
              <a:t>。</a:t>
            </a:r>
            <a:endParaRPr lang="zh-TW" altLang="en-US" sz="2400" dirty="0">
              <a:latin typeface="標楷體" panose="03000509000000000000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245149" y="-1539552"/>
            <a:ext cx="6172200" cy="2503973"/>
          </a:xfrm>
        </p:spPr>
        <p:txBody>
          <a:bodyPr>
            <a:normAutofit/>
          </a:bodyPr>
          <a:lstStyle/>
          <a:p>
            <a:r>
              <a:rPr lang="zh-TW" altLang="en-US" sz="4800" dirty="0">
                <a:ea typeface="標楷體" panose="03000509000000000000" pitchFamily="65" charset="-120"/>
              </a:rPr>
              <a:t>評量方式</a:t>
            </a:r>
            <a:endParaRPr lang="zh-TW" altLang="en-US" sz="480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229628" y="1052736"/>
            <a:ext cx="6172200" cy="4248472"/>
          </a:xfrm>
        </p:spPr>
        <p:txBody>
          <a:bodyPr>
            <a:normAutofit/>
          </a:bodyPr>
          <a:lstStyle/>
          <a:p>
            <a:r>
              <a:rPr lang="zh-TW" altLang="en-US" sz="2400" u="sng" dirty="0">
                <a:latin typeface="+mn-ea"/>
              </a:rPr>
              <a:t>考試</a:t>
            </a:r>
            <a:r>
              <a:rPr lang="zh-TW" altLang="en-US" sz="2400" u="sng" dirty="0" smtClean="0">
                <a:latin typeface="+mn-ea"/>
              </a:rPr>
              <a:t>內容</a:t>
            </a:r>
          </a:p>
          <a:p>
            <a:r>
              <a:rPr lang="en-US" altLang="zh-TW" sz="2400" dirty="0" smtClean="0">
                <a:latin typeface="+mn-ea"/>
              </a:rPr>
              <a:t>  1</a:t>
            </a:r>
            <a:r>
              <a:rPr lang="zh-TW" altLang="en-US" sz="2400" dirty="0" smtClean="0">
                <a:latin typeface="+mn-ea"/>
              </a:rPr>
              <a:t>、期中考科目：國語、數學</a:t>
            </a:r>
            <a:endParaRPr lang="en-US" altLang="zh-TW" sz="2400" dirty="0" smtClean="0">
              <a:latin typeface="+mn-ea"/>
            </a:endParaRPr>
          </a:p>
          <a:p>
            <a:r>
              <a:rPr lang="zh-TW" altLang="en-US" sz="2400" dirty="0" smtClean="0">
                <a:latin typeface="+mn-ea"/>
              </a:rPr>
              <a:t>     期末考</a:t>
            </a:r>
            <a:r>
              <a:rPr lang="zh-TW" altLang="en-US" sz="2400" dirty="0">
                <a:latin typeface="+mn-ea"/>
              </a:rPr>
              <a:t>科目：國語、</a:t>
            </a:r>
            <a:r>
              <a:rPr lang="zh-TW" altLang="en-US" sz="2400" dirty="0" smtClean="0">
                <a:latin typeface="+mn-ea"/>
              </a:rPr>
              <a:t>數學</a:t>
            </a:r>
            <a:r>
              <a:rPr lang="zh-TW" altLang="en-US" sz="2400" dirty="0">
                <a:latin typeface="+mn-ea"/>
              </a:rPr>
              <a:t>、</a:t>
            </a:r>
            <a:r>
              <a:rPr lang="zh-TW" altLang="en-US" sz="2400" dirty="0" smtClean="0">
                <a:latin typeface="+mn-ea"/>
              </a:rPr>
              <a:t>生活</a:t>
            </a:r>
            <a:endParaRPr lang="en-US" altLang="zh-TW" sz="2400" dirty="0">
              <a:latin typeface="+mn-ea"/>
            </a:endParaRPr>
          </a:p>
          <a:p>
            <a:r>
              <a:rPr lang="zh-TW" altLang="en-US" sz="2400" dirty="0">
                <a:latin typeface="+mn-ea"/>
              </a:rPr>
              <a:t></a:t>
            </a:r>
            <a:r>
              <a:rPr lang="en-US" altLang="zh-TW" sz="2400" dirty="0">
                <a:latin typeface="+mn-ea"/>
              </a:rPr>
              <a:t>2</a:t>
            </a:r>
            <a:r>
              <a:rPr lang="zh-TW" altLang="en-US" sz="2400" dirty="0">
                <a:latin typeface="+mn-ea"/>
              </a:rPr>
              <a:t>、</a:t>
            </a:r>
            <a:r>
              <a:rPr lang="zh-TW" altLang="en-US" sz="2400" dirty="0">
                <a:solidFill>
                  <a:srgbClr val="FF0066"/>
                </a:solidFill>
                <a:latin typeface="+mn-ea"/>
              </a:rPr>
              <a:t>平時成績佔</a:t>
            </a:r>
            <a:r>
              <a:rPr lang="en-US" altLang="zh-TW" sz="2400" dirty="0">
                <a:solidFill>
                  <a:srgbClr val="FF0066"/>
                </a:solidFill>
                <a:latin typeface="+mn-ea"/>
              </a:rPr>
              <a:t>50%</a:t>
            </a:r>
            <a:r>
              <a:rPr lang="zh-TW" altLang="en-US" sz="2400" dirty="0">
                <a:solidFill>
                  <a:srgbClr val="FF0066"/>
                </a:solidFill>
                <a:latin typeface="+mn-ea"/>
              </a:rPr>
              <a:t>＋段考成績</a:t>
            </a:r>
            <a:r>
              <a:rPr lang="en-US" altLang="zh-TW" sz="2400" dirty="0">
                <a:solidFill>
                  <a:srgbClr val="FF0066"/>
                </a:solidFill>
                <a:latin typeface="+mn-ea"/>
              </a:rPr>
              <a:t>50%</a:t>
            </a:r>
          </a:p>
          <a:p>
            <a:r>
              <a:rPr lang="zh-TW" altLang="en-US" sz="2400" dirty="0" smtClean="0">
                <a:latin typeface="+mn-ea"/>
              </a:rPr>
              <a:t>  平時</a:t>
            </a:r>
            <a:r>
              <a:rPr lang="zh-TW" altLang="en-US" sz="2400" dirty="0">
                <a:latin typeface="+mn-ea"/>
              </a:rPr>
              <a:t>成績：</a:t>
            </a:r>
            <a:r>
              <a:rPr lang="zh-TW" altLang="en-US" sz="2400" dirty="0" smtClean="0">
                <a:latin typeface="+mn-ea"/>
              </a:rPr>
              <a:t>作業、</a:t>
            </a:r>
            <a:r>
              <a:rPr lang="zh-TW" altLang="en-US" sz="2400" dirty="0">
                <a:latin typeface="+mn-ea"/>
              </a:rPr>
              <a:t>小考分數、上課態度</a:t>
            </a:r>
          </a:p>
          <a:p>
            <a:r>
              <a:rPr lang="zh-TW" altLang="en-US" sz="2400" dirty="0">
                <a:latin typeface="+mn-ea"/>
              </a:rPr>
              <a:t>  </a:t>
            </a:r>
            <a:r>
              <a:rPr lang="en-US" altLang="zh-TW" sz="2400" dirty="0">
                <a:latin typeface="+mn-ea"/>
              </a:rPr>
              <a:t>3</a:t>
            </a:r>
            <a:r>
              <a:rPr lang="zh-TW" altLang="en-US" sz="2400" dirty="0">
                <a:latin typeface="+mn-ea"/>
              </a:rPr>
              <a:t>、成績單上的綜合成績</a:t>
            </a:r>
            <a:r>
              <a:rPr lang="en-US" altLang="zh-TW" sz="2400" dirty="0">
                <a:latin typeface="+mn-ea"/>
              </a:rPr>
              <a:t>,</a:t>
            </a:r>
            <a:r>
              <a:rPr lang="zh-TW" altLang="en-US" sz="2400" dirty="0">
                <a:latin typeface="+mn-ea"/>
              </a:rPr>
              <a:t>包含準時到校</a:t>
            </a:r>
            <a:r>
              <a:rPr lang="zh-TW" altLang="en-US" sz="2400" dirty="0" smtClean="0">
                <a:latin typeface="+mn-ea"/>
              </a:rPr>
              <a:t>、  </a:t>
            </a:r>
            <a:endParaRPr lang="en-US" altLang="zh-TW" sz="2400" dirty="0" smtClean="0">
              <a:latin typeface="+mn-ea"/>
            </a:endParaRPr>
          </a:p>
          <a:p>
            <a:r>
              <a:rPr lang="en-US" altLang="zh-TW" sz="2400" dirty="0">
                <a:latin typeface="+mn-ea"/>
              </a:rPr>
              <a:t> </a:t>
            </a:r>
            <a:r>
              <a:rPr lang="en-US" altLang="zh-TW" sz="2400" dirty="0" smtClean="0">
                <a:latin typeface="+mn-ea"/>
              </a:rPr>
              <a:t>    </a:t>
            </a:r>
            <a:r>
              <a:rPr lang="zh-TW" altLang="en-US" sz="2400" dirty="0" smtClean="0">
                <a:latin typeface="+mn-ea"/>
              </a:rPr>
              <a:t>繳交</a:t>
            </a:r>
            <a:r>
              <a:rPr lang="zh-TW" altLang="en-US" sz="2400" dirty="0" smtClean="0">
                <a:latin typeface="+mn-ea"/>
              </a:rPr>
              <a:t>作業</a:t>
            </a:r>
            <a:r>
              <a:rPr lang="zh-TW" altLang="en-US" sz="2400" dirty="0">
                <a:latin typeface="+mn-ea"/>
              </a:rPr>
              <a:t>、晨檢、上課秩序、學用品</a:t>
            </a:r>
            <a:r>
              <a:rPr lang="zh-TW" altLang="en-US" sz="2400" dirty="0" smtClean="0">
                <a:latin typeface="+mn-ea"/>
              </a:rPr>
              <a:t>攜</a:t>
            </a:r>
            <a:endParaRPr lang="en-US" altLang="zh-TW" sz="2400" dirty="0" smtClean="0">
              <a:latin typeface="+mn-ea"/>
            </a:endParaRPr>
          </a:p>
          <a:p>
            <a:r>
              <a:rPr lang="en-US" altLang="zh-TW" sz="2400" dirty="0">
                <a:latin typeface="+mn-ea"/>
              </a:rPr>
              <a:t> </a:t>
            </a:r>
            <a:r>
              <a:rPr lang="en-US" altLang="zh-TW" sz="2400" dirty="0" smtClean="0">
                <a:latin typeface="+mn-ea"/>
              </a:rPr>
              <a:t>    </a:t>
            </a:r>
            <a:r>
              <a:rPr lang="zh-TW" altLang="en-US" sz="2400" dirty="0" smtClean="0">
                <a:latin typeface="+mn-ea"/>
              </a:rPr>
              <a:t>帶</a:t>
            </a:r>
            <a:endParaRPr lang="zh-TW" altLang="en-US" sz="2400" dirty="0">
              <a:latin typeface="+mn-ea"/>
            </a:endParaRPr>
          </a:p>
          <a:p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286000" y="-6749"/>
            <a:ext cx="6172200" cy="1240904"/>
          </a:xfrm>
        </p:spPr>
        <p:txBody>
          <a:bodyPr>
            <a:normAutofit/>
          </a:bodyPr>
          <a:lstStyle/>
          <a:p>
            <a:r>
              <a:rPr lang="en-US" altLang="zh-TW" sz="4800" dirty="0" smtClean="0">
                <a:latin typeface="+mn-ea"/>
                <a:ea typeface="+mn-ea"/>
              </a:rPr>
              <a:t>107</a:t>
            </a:r>
            <a:r>
              <a:rPr lang="zh-TW" altLang="en-US" sz="4800" dirty="0" smtClean="0">
                <a:latin typeface="+mn-ea"/>
                <a:ea typeface="+mn-ea"/>
              </a:rPr>
              <a:t>學年度重要行事</a:t>
            </a:r>
            <a:endParaRPr lang="zh-TW" altLang="en-US" sz="4800" dirty="0">
              <a:latin typeface="+mn-ea"/>
              <a:ea typeface="+mn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286000" y="1255828"/>
            <a:ext cx="6172200" cy="4746122"/>
          </a:xfrm>
        </p:spPr>
        <p:txBody>
          <a:bodyPr>
            <a:normAutofit/>
          </a:bodyPr>
          <a:lstStyle/>
          <a:p>
            <a:r>
              <a:rPr lang="en-US" altLang="zh-TW" sz="2400" dirty="0" smtClean="0">
                <a:latin typeface="+mn-ea"/>
              </a:rPr>
              <a:t>2018</a:t>
            </a:r>
            <a:r>
              <a:rPr lang="zh-TW" altLang="en-US" sz="2400" dirty="0" smtClean="0">
                <a:latin typeface="+mn-ea"/>
              </a:rPr>
              <a:t>年</a:t>
            </a:r>
            <a:endParaRPr lang="en-US" altLang="zh-TW" sz="2400" dirty="0" smtClean="0">
              <a:latin typeface="+mn-ea"/>
            </a:endParaRPr>
          </a:p>
          <a:p>
            <a:r>
              <a:rPr lang="en-US" altLang="zh-TW" sz="2400" dirty="0" smtClean="0">
                <a:latin typeface="+mn-ea"/>
              </a:rPr>
              <a:t>10</a:t>
            </a:r>
            <a:r>
              <a:rPr lang="zh-TW" altLang="en-US" sz="2400" dirty="0" smtClean="0">
                <a:latin typeface="+mn-ea"/>
              </a:rPr>
              <a:t>月</a:t>
            </a:r>
            <a:r>
              <a:rPr lang="en-US" altLang="zh-TW" sz="2400" dirty="0" smtClean="0">
                <a:latin typeface="+mn-ea"/>
              </a:rPr>
              <a:t>10</a:t>
            </a:r>
            <a:r>
              <a:rPr lang="zh-TW" altLang="en-US" sz="2400" dirty="0" smtClean="0">
                <a:latin typeface="+mn-ea"/>
              </a:rPr>
              <a:t>日運動會</a:t>
            </a:r>
            <a:endParaRPr lang="en-US" altLang="zh-TW" sz="2400" dirty="0">
              <a:latin typeface="+mn-ea"/>
            </a:endParaRPr>
          </a:p>
          <a:p>
            <a:r>
              <a:rPr lang="en-US" altLang="zh-TW" sz="2400" dirty="0" smtClean="0">
                <a:latin typeface="+mn-ea"/>
              </a:rPr>
              <a:t>11</a:t>
            </a:r>
            <a:r>
              <a:rPr lang="zh-TW" altLang="en-US" sz="2400" dirty="0" smtClean="0">
                <a:latin typeface="+mn-ea"/>
              </a:rPr>
              <a:t>月底</a:t>
            </a:r>
            <a:r>
              <a:rPr lang="en-US" altLang="zh-TW" sz="2400" dirty="0" smtClean="0">
                <a:latin typeface="+mn-ea"/>
              </a:rPr>
              <a:t>12</a:t>
            </a:r>
            <a:r>
              <a:rPr lang="zh-TW" altLang="en-US" sz="2400" dirty="0" smtClean="0">
                <a:latin typeface="+mn-ea"/>
              </a:rPr>
              <a:t>月初國語文競賽低年級有說故事比賽及硬筆書法比賽</a:t>
            </a:r>
            <a:endParaRPr lang="en-US" altLang="zh-TW" sz="2400" dirty="0" smtClean="0">
              <a:latin typeface="+mn-ea"/>
            </a:endParaRPr>
          </a:p>
          <a:p>
            <a:r>
              <a:rPr lang="zh-TW" altLang="en-US" sz="2400" dirty="0" smtClean="0">
                <a:latin typeface="+mn-ea"/>
              </a:rPr>
              <a:t>上下學期預計各寫</a:t>
            </a:r>
            <a:r>
              <a:rPr lang="en-US" altLang="zh-TW" sz="2400" dirty="0" smtClean="0">
                <a:latin typeface="+mn-ea"/>
              </a:rPr>
              <a:t>3</a:t>
            </a:r>
            <a:r>
              <a:rPr lang="zh-TW" altLang="en-US" sz="2400" dirty="0" smtClean="0">
                <a:latin typeface="+mn-ea"/>
              </a:rPr>
              <a:t>篇短文及</a:t>
            </a:r>
            <a:r>
              <a:rPr lang="en-US" altLang="zh-TW" sz="2400" dirty="0" smtClean="0">
                <a:latin typeface="+mn-ea"/>
              </a:rPr>
              <a:t>1</a:t>
            </a:r>
            <a:r>
              <a:rPr lang="zh-TW" altLang="en-US" sz="2400" dirty="0" smtClean="0">
                <a:latin typeface="+mn-ea"/>
              </a:rPr>
              <a:t>篇閱讀學習單</a:t>
            </a:r>
            <a:endParaRPr lang="en-US" altLang="zh-TW" sz="2400" dirty="0" smtClean="0">
              <a:latin typeface="+mn-ea"/>
            </a:endParaRPr>
          </a:p>
          <a:p>
            <a:endParaRPr lang="en-US" altLang="zh-TW" sz="2400" dirty="0" smtClean="0">
              <a:latin typeface="+mn-ea"/>
            </a:endParaRPr>
          </a:p>
          <a:p>
            <a:r>
              <a:rPr lang="en-US" altLang="zh-TW" sz="2400" dirty="0" smtClean="0">
                <a:latin typeface="+mn-ea"/>
              </a:rPr>
              <a:t>2019</a:t>
            </a:r>
            <a:r>
              <a:rPr lang="zh-TW" altLang="en-US" sz="2400" dirty="0" smtClean="0">
                <a:latin typeface="+mn-ea"/>
              </a:rPr>
              <a:t>年</a:t>
            </a:r>
            <a:endParaRPr lang="en-US" altLang="zh-TW" sz="2400" dirty="0" smtClean="0">
              <a:latin typeface="+mn-ea"/>
            </a:endParaRPr>
          </a:p>
          <a:p>
            <a:r>
              <a:rPr lang="en-US" altLang="zh-TW" sz="2400" dirty="0" smtClean="0">
                <a:latin typeface="+mn-ea"/>
              </a:rPr>
              <a:t>3</a:t>
            </a:r>
            <a:r>
              <a:rPr lang="zh-TW" altLang="en-US" sz="2400" dirty="0" smtClean="0">
                <a:latin typeface="+mn-ea"/>
              </a:rPr>
              <a:t>月</a:t>
            </a:r>
            <a:r>
              <a:rPr lang="en-US" altLang="zh-TW" sz="2400" dirty="0" smtClean="0">
                <a:latin typeface="+mn-ea"/>
              </a:rPr>
              <a:t>30</a:t>
            </a:r>
            <a:r>
              <a:rPr lang="zh-TW" altLang="en-US" sz="2400" dirty="0" smtClean="0">
                <a:latin typeface="+mn-ea"/>
              </a:rPr>
              <a:t>日園遊會</a:t>
            </a:r>
            <a:endParaRPr lang="en-US" altLang="zh-TW" sz="2400" dirty="0" smtClean="0">
              <a:latin typeface="+mn-ea"/>
            </a:endParaRPr>
          </a:p>
          <a:p>
            <a:r>
              <a:rPr lang="en-US" altLang="zh-TW" sz="2400" dirty="0" smtClean="0">
                <a:latin typeface="+mn-ea"/>
              </a:rPr>
              <a:t>4</a:t>
            </a:r>
            <a:r>
              <a:rPr lang="zh-TW" altLang="en-US" sz="2400" dirty="0" smtClean="0">
                <a:latin typeface="+mn-ea"/>
              </a:rPr>
              <a:t>月</a:t>
            </a:r>
            <a:r>
              <a:rPr lang="en-US" altLang="zh-TW" sz="2400" dirty="0" smtClean="0">
                <a:latin typeface="+mn-ea"/>
              </a:rPr>
              <a:t>2</a:t>
            </a:r>
            <a:r>
              <a:rPr lang="zh-TW" altLang="en-US" sz="2400" dirty="0" smtClean="0">
                <a:latin typeface="+mn-ea"/>
              </a:rPr>
              <a:t>日校外教學</a:t>
            </a:r>
            <a:r>
              <a:rPr lang="en-US" altLang="zh-TW" sz="2400" dirty="0" smtClean="0">
                <a:latin typeface="+mn-ea"/>
              </a:rPr>
              <a:t>-</a:t>
            </a:r>
            <a:r>
              <a:rPr lang="zh-TW" altLang="en-US" sz="2400" dirty="0" smtClean="0">
                <a:latin typeface="+mn-ea"/>
              </a:rPr>
              <a:t>九斗農場</a:t>
            </a:r>
            <a:endParaRPr lang="en-US" altLang="zh-TW" sz="2400" dirty="0" smtClean="0">
              <a:latin typeface="+mn-ea"/>
            </a:endParaRPr>
          </a:p>
          <a:p>
            <a:r>
              <a:rPr lang="en-US" altLang="zh-TW" sz="2400" dirty="0" smtClean="0">
                <a:latin typeface="+mn-ea"/>
              </a:rPr>
              <a:t>5</a:t>
            </a:r>
            <a:r>
              <a:rPr lang="zh-TW" altLang="en-US" sz="2400" dirty="0" smtClean="0">
                <a:latin typeface="+mn-ea"/>
              </a:rPr>
              <a:t>月份英語律動比賽</a:t>
            </a:r>
            <a:endParaRPr lang="zh-TW" altLang="en-US" sz="24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309796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313353" y="620688"/>
            <a:ext cx="6172200" cy="1894362"/>
          </a:xfrm>
        </p:spPr>
        <p:txBody>
          <a:bodyPr/>
          <a:lstStyle/>
          <a:p>
            <a:r>
              <a:rPr lang="zh-TW" altLang="en-US" sz="3200" dirty="0" smtClean="0">
                <a:ea typeface="華康海報體 Std W9" pitchFamily="82" charset="-120"/>
              </a:rPr>
              <a:t>         </a:t>
            </a:r>
            <a:r>
              <a:rPr lang="zh-TW" altLang="en-US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謝  </a:t>
            </a:r>
            <a:r>
              <a:rPr lang="zh-TW" altLang="en-US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謝  光  臨</a:t>
            </a:r>
            <a:endParaRPr lang="zh-TW" altLang="en-US" sz="4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286000" y="3284984"/>
            <a:ext cx="6172200" cy="3089938"/>
          </a:xfrm>
        </p:spPr>
        <p:txBody>
          <a:bodyPr>
            <a:normAutofit/>
          </a:bodyPr>
          <a:lstStyle/>
          <a:p>
            <a:pPr algn="ctr"/>
            <a:r>
              <a:rPr lang="zh-TW" altLang="en-US" dirty="0" smtClean="0">
                <a:ea typeface="標楷體" pitchFamily="65" charset="-120"/>
              </a:rPr>
              <a:t>若有任何問題請與老師聯絡</a:t>
            </a:r>
          </a:p>
          <a:p>
            <a:pPr algn="ctr"/>
            <a:r>
              <a:rPr lang="en-US" altLang="zh-TW" dirty="0" smtClean="0"/>
              <a:t>0920511378</a:t>
            </a:r>
          </a:p>
          <a:p>
            <a:pPr algn="ctr"/>
            <a:r>
              <a:rPr lang="en-US" altLang="zh-TW" dirty="0" err="1" smtClean="0"/>
              <a:t>c107csps@yahoo.com.tw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198471" y="404664"/>
            <a:ext cx="6190456" cy="3677794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zh-TW" altLang="en-US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親愛的家長：您好！</a:t>
            </a:r>
            <a:br>
              <a:rPr lang="zh-TW" altLang="en-US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感謝撥冗參與今晚的親師座談，希望透過座談會讓您對孩子未來一年的學習更加了解，也希望您能提供寶貴的教育經驗和大家一同分享。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286000" y="-13854"/>
            <a:ext cx="6172200" cy="1894362"/>
          </a:xfrm>
        </p:spPr>
        <p:txBody>
          <a:bodyPr>
            <a:normAutofit/>
          </a:bodyPr>
          <a:lstStyle/>
          <a:p>
            <a:r>
              <a:rPr lang="zh-TW" altLang="en-US" sz="4800" dirty="0" smtClean="0">
                <a:ea typeface="標楷體" pitchFamily="65" charset="-120"/>
              </a:rPr>
              <a:t>          活動流程</a:t>
            </a:r>
            <a:endParaRPr lang="zh-TW" altLang="en-US" sz="480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303659" y="2420888"/>
            <a:ext cx="6084765" cy="3168352"/>
          </a:xfrm>
        </p:spPr>
        <p:txBody>
          <a:bodyPr>
            <a:normAutofit/>
          </a:bodyPr>
          <a:lstStyle/>
          <a:p>
            <a:pPr>
              <a:lnSpc>
                <a:spcPct val="140000"/>
              </a:lnSpc>
            </a:pPr>
            <a:r>
              <a:rPr lang="en-US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19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00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－</a:t>
            </a:r>
            <a:r>
              <a:rPr lang="en-US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19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20 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家長簽到</a:t>
            </a:r>
          </a:p>
          <a:p>
            <a:pPr>
              <a:lnSpc>
                <a:spcPct val="140000"/>
              </a:lnSpc>
            </a:pPr>
            <a:r>
              <a:rPr lang="en-US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19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20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－</a:t>
            </a:r>
            <a:r>
              <a:rPr lang="en-US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19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25 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家長委員推派</a:t>
            </a:r>
          </a:p>
          <a:p>
            <a:pPr>
              <a:lnSpc>
                <a:spcPct val="140000"/>
              </a:lnSpc>
            </a:pPr>
            <a:r>
              <a:rPr lang="en-US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19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25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－</a:t>
            </a:r>
            <a:r>
              <a:rPr lang="en-US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20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30 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班級、學校事務說明</a:t>
            </a:r>
          </a:p>
          <a:p>
            <a:pPr>
              <a:lnSpc>
                <a:spcPct val="140000"/>
              </a:lnSpc>
            </a:pPr>
            <a:r>
              <a:rPr lang="en-US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20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30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－</a:t>
            </a:r>
            <a:r>
              <a:rPr lang="en-US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21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00 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親師互動和分享</a:t>
            </a:r>
          </a:p>
          <a:p>
            <a:endParaRPr lang="zh-TW" altLang="en-US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835696" y="-603448"/>
            <a:ext cx="6984776" cy="1872208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BD2203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桃園縣青溪國小班親會實施計畫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483768" y="1484784"/>
            <a:ext cx="6048672" cy="4464496"/>
          </a:xfrm>
        </p:spPr>
        <p:txBody>
          <a:bodyPr>
            <a:normAutofit/>
          </a:bodyPr>
          <a:lstStyle/>
          <a:p>
            <a:pPr marL="812800" indent="-812800"/>
            <a:r>
              <a:rPr lang="zh-TW" altLang="en-US" sz="2400" dirty="0" smtClean="0">
                <a:ea typeface="標楷體" pitchFamily="65" charset="-120"/>
              </a:rPr>
              <a:t>依據：本校校務推展計畫辦理</a:t>
            </a:r>
          </a:p>
          <a:p>
            <a:pPr marL="812800" indent="-812800"/>
            <a:r>
              <a:rPr lang="zh-TW" altLang="en-US" sz="2400" dirty="0" smtClean="0">
                <a:ea typeface="標楷體" pitchFamily="65" charset="-120"/>
              </a:rPr>
              <a:t>目的：</a:t>
            </a:r>
            <a:endParaRPr lang="en-US" altLang="zh-TW" sz="2400" dirty="0" smtClean="0">
              <a:ea typeface="標楷體" pitchFamily="65" charset="-120"/>
            </a:endParaRPr>
          </a:p>
          <a:p>
            <a:pPr marL="812800" indent="-812800"/>
            <a:r>
              <a:rPr lang="zh-TW" altLang="en-US" sz="2400" dirty="0" smtClean="0">
                <a:ea typeface="標楷體" pitchFamily="65" charset="-120"/>
              </a:rPr>
              <a:t>          建立家長、老師與學校之間溝通管道。</a:t>
            </a:r>
            <a:endParaRPr lang="en-US" altLang="zh-TW" sz="2400" dirty="0">
              <a:ea typeface="標楷體" pitchFamily="65" charset="-120"/>
            </a:endParaRPr>
          </a:p>
          <a:p>
            <a:pPr marL="812800" indent="-812800"/>
            <a:r>
              <a:rPr lang="zh-TW" altLang="en-US" sz="2400" dirty="0" smtClean="0">
                <a:ea typeface="標楷體" pitchFamily="65" charset="-120"/>
              </a:rPr>
              <a:t>          協助老師班級經營與學生學習。</a:t>
            </a:r>
            <a:endParaRPr lang="en-US" altLang="zh-TW" sz="2400" dirty="0" smtClean="0">
              <a:ea typeface="標楷體" pitchFamily="65" charset="-120"/>
            </a:endParaRPr>
          </a:p>
          <a:p>
            <a:pPr marL="812800" indent="-812800"/>
            <a:r>
              <a:rPr lang="zh-TW" altLang="en-US" sz="2400" dirty="0">
                <a:ea typeface="標楷體" pitchFamily="65" charset="-120"/>
              </a:rPr>
              <a:t> </a:t>
            </a:r>
            <a:r>
              <a:rPr lang="zh-TW" altLang="en-US" sz="2400" dirty="0" smtClean="0">
                <a:ea typeface="標楷體" pitchFamily="65" charset="-120"/>
              </a:rPr>
              <a:t>         協助班級推動各項教育計畫及學習活動。 </a:t>
            </a:r>
            <a:endParaRPr lang="en-US" altLang="zh-TW" sz="2400" dirty="0" smtClean="0">
              <a:ea typeface="標楷體" pitchFamily="65" charset="-120"/>
            </a:endParaRPr>
          </a:p>
          <a:p>
            <a:pPr marL="812800" indent="-812800"/>
            <a:r>
              <a:rPr lang="zh-TW" altLang="en-US" sz="2400" dirty="0">
                <a:ea typeface="標楷體" pitchFamily="65" charset="-120"/>
              </a:rPr>
              <a:t> </a:t>
            </a:r>
            <a:r>
              <a:rPr lang="zh-TW" altLang="en-US" sz="2400" dirty="0" smtClean="0">
                <a:ea typeface="標楷體" pitchFamily="65" charset="-120"/>
              </a:rPr>
              <a:t>         支援充實班級教學設備。</a:t>
            </a:r>
            <a:endParaRPr lang="en-US" altLang="zh-TW" sz="2400" dirty="0" smtClean="0">
              <a:ea typeface="標楷體" pitchFamily="65" charset="-120"/>
            </a:endParaRPr>
          </a:p>
          <a:p>
            <a:pPr marL="812800" indent="-812800"/>
            <a:r>
              <a:rPr lang="zh-TW" altLang="en-US" sz="2400" dirty="0">
                <a:ea typeface="標楷體" pitchFamily="65" charset="-120"/>
              </a:rPr>
              <a:t> </a:t>
            </a:r>
            <a:r>
              <a:rPr lang="zh-TW" altLang="en-US" sz="2400" dirty="0" smtClean="0">
                <a:ea typeface="標楷體" pitchFamily="65" charset="-120"/>
              </a:rPr>
              <a:t>         幫助班級弱勢學生。</a:t>
            </a:r>
            <a:endParaRPr lang="en-US" altLang="zh-TW" sz="2400" dirty="0" smtClean="0">
              <a:ea typeface="標楷體" pitchFamily="65" charset="-120"/>
            </a:endParaRPr>
          </a:p>
          <a:p>
            <a:pPr marL="812800" indent="-812800"/>
            <a:r>
              <a:rPr lang="zh-TW" altLang="en-US" sz="2400" dirty="0">
                <a:ea typeface="標楷體" pitchFamily="65" charset="-120"/>
              </a:rPr>
              <a:t> </a:t>
            </a:r>
            <a:r>
              <a:rPr lang="zh-TW" altLang="en-US" sz="2400" dirty="0" smtClean="0">
                <a:ea typeface="標楷體" pitchFamily="65" charset="-120"/>
              </a:rPr>
              <a:t>         執行學校家長委員會之決議事項</a:t>
            </a:r>
            <a:r>
              <a:rPr lang="zh-TW" altLang="en-US" dirty="0" smtClean="0">
                <a:ea typeface="標楷體" pitchFamily="65" charset="-120"/>
              </a:rPr>
              <a:t>。</a:t>
            </a:r>
          </a:p>
          <a:p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051720" y="332656"/>
            <a:ext cx="6172200" cy="1008112"/>
          </a:xfrm>
        </p:spPr>
        <p:txBody>
          <a:bodyPr>
            <a:normAutofit/>
          </a:bodyPr>
          <a:lstStyle/>
          <a:p>
            <a:r>
              <a:rPr lang="zh-TW" altLang="en-US" sz="4800" dirty="0" smtClean="0">
                <a:ea typeface="標楷體" pitchFamily="65" charset="-120"/>
              </a:rPr>
              <a:t>家長委員推派</a:t>
            </a:r>
            <a:endParaRPr lang="zh-TW" altLang="en-US" sz="480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031232" y="1340768"/>
            <a:ext cx="6192688" cy="2664296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每班圈選出家長代表五名</a:t>
            </a:r>
            <a:r>
              <a:rPr lang="en-US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含家長委員、家長代表</a:t>
            </a:r>
            <a:r>
              <a:rPr lang="en-US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TW" altLang="en-US" sz="2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defRPr/>
            </a:pP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家長代表五人</a:t>
            </a:r>
            <a:r>
              <a:rPr lang="en-US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蘇聲振 沈仕朋 劉岳霴               </a:t>
            </a:r>
            <a:endParaRPr lang="en-US" altLang="zh-TW" sz="2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defRPr/>
            </a:pP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      蕭建忠 陳贊文</a:t>
            </a:r>
            <a:endParaRPr lang="en-US" altLang="zh-TW" sz="2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defRPr/>
            </a:pP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青溪國小感謝您的幫忙！</a:t>
            </a:r>
            <a:endParaRPr lang="zh-TW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267744" y="0"/>
            <a:ext cx="6120680" cy="1080120"/>
          </a:xfrm>
        </p:spPr>
        <p:txBody>
          <a:bodyPr>
            <a:normAutofit/>
          </a:bodyPr>
          <a:lstStyle/>
          <a:p>
            <a:r>
              <a:rPr lang="zh-TW" altLang="en-US" sz="4800" dirty="0" smtClean="0">
                <a:latin typeface="標楷體" pitchFamily="65" charset="-120"/>
                <a:ea typeface="標楷體" pitchFamily="65" charset="-120"/>
              </a:rPr>
              <a:t>學校宣導</a:t>
            </a:r>
            <a:r>
              <a:rPr lang="en-US" altLang="zh-TW" sz="4800" dirty="0" smtClean="0">
                <a:latin typeface="標楷體" pitchFamily="65" charset="-120"/>
                <a:ea typeface="標楷體" pitchFamily="65" charset="-120"/>
                <a:sym typeface="Wingdings 2" pitchFamily="18" charset="2"/>
              </a:rPr>
              <a:t>1</a:t>
            </a:r>
            <a:endParaRPr lang="zh-TW" altLang="en-US" sz="480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267744" y="1080120"/>
            <a:ext cx="6408712" cy="3789040"/>
          </a:xfrm>
        </p:spPr>
        <p:txBody>
          <a:bodyPr>
            <a:normAutofit/>
          </a:bodyPr>
          <a:lstStyle/>
          <a:p>
            <a:pPr marL="441325" indent="-441325"/>
            <a:r>
              <a:rPr lang="zh-TW" altLang="en-US" sz="2400" dirty="0" smtClean="0">
                <a:ea typeface="標楷體" pitchFamily="65" charset="-120"/>
              </a:rPr>
              <a:t>註冊繳費日期：</a:t>
            </a:r>
            <a:r>
              <a:rPr lang="en-US" altLang="zh-TW" sz="2400" dirty="0" smtClean="0">
                <a:solidFill>
                  <a:srgbClr val="FF00FF"/>
                </a:solidFill>
              </a:rPr>
              <a:t>107.9.14~107.9.27</a:t>
            </a:r>
            <a:r>
              <a:rPr lang="en-US" altLang="zh-TW" sz="2400" dirty="0" smtClean="0"/>
              <a:t> </a:t>
            </a:r>
            <a:r>
              <a:rPr lang="en-US" altLang="zh-TW" sz="2400" dirty="0" smtClean="0">
                <a:solidFill>
                  <a:srgbClr val="FF00FF"/>
                </a:solidFill>
                <a:ea typeface="標楷體" pitchFamily="65" charset="-120"/>
              </a:rPr>
              <a:t> </a:t>
            </a:r>
            <a:r>
              <a:rPr lang="zh-TW" altLang="en-US" sz="2400" dirty="0" smtClean="0">
                <a:ea typeface="標楷體" pitchFamily="65" charset="-120"/>
              </a:rPr>
              <a:t>。</a:t>
            </a:r>
          </a:p>
          <a:p>
            <a:pPr marL="441325" indent="-441325"/>
            <a:r>
              <a:rPr lang="zh-TW" altLang="en-US" sz="2400" dirty="0" smtClean="0">
                <a:ea typeface="標楷體" pitchFamily="65" charset="-120"/>
              </a:rPr>
              <a:t>繳費地點：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台銀臨櫃、ＡＴＭ、網路銀行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、</a:t>
            </a:r>
            <a:endParaRPr lang="en-US" altLang="zh-TW" sz="2400" dirty="0" smtClean="0">
              <a:latin typeface="標楷體" pitchFamily="65" charset="-120"/>
              <a:ea typeface="標楷體" pitchFamily="65" charset="-120"/>
            </a:endParaRPr>
          </a:p>
          <a:p>
            <a:pPr marL="441325" indent="-441325"/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網路ＡＴＭ繳費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代收隔天入帳</a:t>
            </a:r>
            <a:r>
              <a:rPr lang="en-US" altLang="zh-TW" sz="2400" dirty="0" smtClean="0">
                <a:latin typeface="標楷體" pitchFamily="65" charset="-120"/>
                <a:ea typeface="標楷體" pitchFamily="65" charset="-120"/>
              </a:rPr>
              <a:t>﹔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信用卡、郵局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、</a:t>
            </a:r>
            <a:endParaRPr lang="en-US" altLang="zh-TW" sz="2400" dirty="0" smtClean="0">
              <a:latin typeface="標楷體" pitchFamily="65" charset="-120"/>
              <a:ea typeface="標楷體" pitchFamily="65" charset="-120"/>
            </a:endParaRPr>
          </a:p>
          <a:p>
            <a:pPr marL="441325" indent="-441325"/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超商代收</a:t>
            </a:r>
            <a:r>
              <a:rPr lang="en-US" altLang="zh-TW" sz="2400" dirty="0" smtClean="0">
                <a:latin typeface="標楷體" pitchFamily="65" charset="-120"/>
                <a:ea typeface="標楷體" pitchFamily="65" charset="-120"/>
              </a:rPr>
              <a:t>3~5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天入帳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。 </a:t>
            </a:r>
          </a:p>
          <a:p>
            <a:pPr marL="441325" indent="-441325"/>
            <a:r>
              <a:rPr lang="zh-TW" altLang="en-US" sz="2400" dirty="0" smtClean="0">
                <a:ea typeface="標楷體" pitchFamily="65" charset="-120"/>
              </a:rPr>
              <a:t>運動會擬於</a:t>
            </a:r>
            <a:r>
              <a:rPr lang="en-US" altLang="zh-TW" sz="2400" dirty="0" smtClean="0">
                <a:solidFill>
                  <a:srgbClr val="FF00FF"/>
                </a:solidFill>
                <a:ea typeface="標楷體" pitchFamily="65" charset="-120"/>
              </a:rPr>
              <a:t>10</a:t>
            </a:r>
            <a:r>
              <a:rPr lang="zh-TW" altLang="en-US" sz="2400" dirty="0" smtClean="0">
                <a:solidFill>
                  <a:srgbClr val="FF00FF"/>
                </a:solidFill>
                <a:ea typeface="標楷體" pitchFamily="65" charset="-120"/>
              </a:rPr>
              <a:t>月</a:t>
            </a:r>
            <a:r>
              <a:rPr lang="en-US" altLang="zh-TW" sz="2400" dirty="0" smtClean="0">
                <a:solidFill>
                  <a:srgbClr val="FF00FF"/>
                </a:solidFill>
                <a:ea typeface="標楷體" pitchFamily="65" charset="-120"/>
              </a:rPr>
              <a:t>10</a:t>
            </a:r>
            <a:r>
              <a:rPr lang="zh-TW" altLang="en-US" sz="2400" dirty="0" smtClean="0">
                <a:solidFill>
                  <a:srgbClr val="FF00FF"/>
                </a:solidFill>
                <a:ea typeface="標楷體" pitchFamily="65" charset="-120"/>
              </a:rPr>
              <a:t>日</a:t>
            </a:r>
            <a:r>
              <a:rPr lang="en-US" altLang="zh-TW" sz="2400" dirty="0" smtClean="0">
                <a:solidFill>
                  <a:srgbClr val="FF00FF"/>
                </a:solidFill>
                <a:ea typeface="標楷體" pitchFamily="65" charset="-120"/>
              </a:rPr>
              <a:t>(</a:t>
            </a:r>
            <a:r>
              <a:rPr lang="zh-TW" altLang="en-US" sz="2400" dirty="0" smtClean="0">
                <a:solidFill>
                  <a:srgbClr val="FF00FF"/>
                </a:solidFill>
                <a:ea typeface="標楷體" pitchFamily="65" charset="-120"/>
              </a:rPr>
              <a:t>星期三</a:t>
            </a:r>
            <a:r>
              <a:rPr lang="en-US" altLang="zh-TW" sz="2400" dirty="0" smtClean="0">
                <a:solidFill>
                  <a:srgbClr val="FF00FF"/>
                </a:solidFill>
                <a:ea typeface="標楷體" pitchFamily="65" charset="-120"/>
              </a:rPr>
              <a:t>)</a:t>
            </a:r>
            <a:r>
              <a:rPr lang="zh-TW" altLang="en-US" sz="2400" dirty="0" smtClean="0">
                <a:ea typeface="標楷體" pitchFamily="65" charset="-120"/>
              </a:rPr>
              <a:t>舉行，</a:t>
            </a:r>
            <a:r>
              <a:rPr lang="en-US" altLang="zh-TW" sz="2400" dirty="0">
                <a:solidFill>
                  <a:srgbClr val="FF00FF"/>
                </a:solidFill>
              </a:rPr>
              <a:t> 10</a:t>
            </a:r>
            <a:r>
              <a:rPr lang="zh-TW" altLang="en-US" sz="2400" dirty="0" smtClean="0">
                <a:solidFill>
                  <a:srgbClr val="FF00FF"/>
                </a:solidFill>
              </a:rPr>
              <a:t>月</a:t>
            </a:r>
            <a:r>
              <a:rPr lang="en-US" altLang="zh-TW" sz="2400" dirty="0" smtClean="0">
                <a:solidFill>
                  <a:srgbClr val="FF00FF"/>
                </a:solidFill>
              </a:rPr>
              <a:t>15</a:t>
            </a:r>
            <a:r>
              <a:rPr lang="zh-TW" altLang="en-US" sz="2400" dirty="0" smtClean="0">
                <a:solidFill>
                  <a:srgbClr val="FF00FF"/>
                </a:solidFill>
              </a:rPr>
              <a:t>日</a:t>
            </a:r>
            <a:r>
              <a:rPr lang="en-US" altLang="zh-TW" sz="2400" dirty="0" smtClean="0">
                <a:solidFill>
                  <a:srgbClr val="FF00FF"/>
                </a:solidFill>
              </a:rPr>
              <a:t>(</a:t>
            </a:r>
            <a:r>
              <a:rPr lang="zh-TW" altLang="en-US" sz="2400" dirty="0" smtClean="0">
                <a:solidFill>
                  <a:srgbClr val="FF00FF"/>
                </a:solidFill>
              </a:rPr>
              <a:t>星期</a:t>
            </a:r>
            <a:r>
              <a:rPr lang="zh-TW" altLang="en-US" sz="2400" dirty="0">
                <a:solidFill>
                  <a:srgbClr val="FF00FF"/>
                </a:solidFill>
              </a:rPr>
              <a:t>一</a:t>
            </a:r>
            <a:r>
              <a:rPr lang="en-US" altLang="zh-TW" sz="2400" dirty="0" smtClean="0">
                <a:solidFill>
                  <a:srgbClr val="FF00FF"/>
                </a:solidFill>
              </a:rPr>
              <a:t>)</a:t>
            </a:r>
            <a:r>
              <a:rPr lang="zh-TW" altLang="en-US" sz="2400" dirty="0" smtClean="0">
                <a:ea typeface="標楷體" pitchFamily="65" charset="-120"/>
              </a:rPr>
              <a:t>補假</a:t>
            </a:r>
            <a:r>
              <a:rPr lang="en-US" altLang="zh-TW" sz="2400" dirty="0" smtClean="0">
                <a:ea typeface="標楷體" pitchFamily="65" charset="-120"/>
              </a:rPr>
              <a:t>,</a:t>
            </a:r>
            <a:r>
              <a:rPr lang="zh-TW" altLang="en-US" sz="2400" dirty="0" smtClean="0">
                <a:ea typeface="標楷體" pitchFamily="65" charset="-120"/>
              </a:rPr>
              <a:t>近期將做運動會相關練習請</a:t>
            </a:r>
            <a:r>
              <a:rPr lang="zh-TW" altLang="en-US" sz="2400" dirty="0" smtClean="0">
                <a:ea typeface="標楷體" pitchFamily="65" charset="-120"/>
              </a:rPr>
              <a:t>孩</a:t>
            </a:r>
            <a:endParaRPr lang="en-US" altLang="zh-TW" sz="2400" dirty="0" smtClean="0">
              <a:ea typeface="標楷體" pitchFamily="65" charset="-120"/>
            </a:endParaRPr>
          </a:p>
          <a:p>
            <a:pPr marL="441325" indent="-441325"/>
            <a:r>
              <a:rPr lang="zh-TW" altLang="en-US" sz="2400" dirty="0" smtClean="0">
                <a:ea typeface="標楷體" pitchFamily="65" charset="-120"/>
              </a:rPr>
              <a:t>子</a:t>
            </a:r>
            <a:r>
              <a:rPr lang="zh-TW" altLang="en-US" sz="2400" dirty="0" smtClean="0">
                <a:ea typeface="標楷體" pitchFamily="65" charset="-120"/>
              </a:rPr>
              <a:t>多補充水分，並</a:t>
            </a:r>
            <a:r>
              <a:rPr lang="zh-TW" altLang="en-US" sz="2400" dirty="0" smtClean="0">
                <a:ea typeface="標楷體" pitchFamily="65" charset="-120"/>
              </a:rPr>
              <a:t>攜帶</a:t>
            </a:r>
            <a:r>
              <a:rPr lang="zh-TW" altLang="en-US" sz="2400" dirty="0" smtClean="0">
                <a:ea typeface="標楷體" pitchFamily="65" charset="-120"/>
              </a:rPr>
              <a:t>手帕擦汗。</a:t>
            </a:r>
          </a:p>
          <a:p>
            <a:endParaRPr lang="zh-TW" alt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267744" y="-10972"/>
            <a:ext cx="6172200" cy="1152128"/>
          </a:xfrm>
        </p:spPr>
        <p:txBody>
          <a:bodyPr>
            <a:normAutofit/>
          </a:bodyPr>
          <a:lstStyle/>
          <a:p>
            <a:r>
              <a:rPr lang="zh-TW" altLang="en-US" sz="4800" dirty="0" smtClean="0">
                <a:latin typeface="+mn-ea"/>
                <a:ea typeface="+mn-ea"/>
              </a:rPr>
              <a:t>學校宣導</a:t>
            </a:r>
            <a:r>
              <a:rPr lang="en-US" altLang="zh-TW" sz="4800" dirty="0" smtClean="0">
                <a:latin typeface="+mn-ea"/>
                <a:ea typeface="+mn-ea"/>
                <a:sym typeface="Wingdings 2" pitchFamily="18" charset="2"/>
              </a:rPr>
              <a:t>2</a:t>
            </a:r>
            <a:endParaRPr lang="zh-TW" altLang="en-US" sz="4800" dirty="0">
              <a:latin typeface="+mn-ea"/>
              <a:ea typeface="+mn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267744" y="1141156"/>
            <a:ext cx="6264696" cy="4032448"/>
          </a:xfrm>
        </p:spPr>
        <p:txBody>
          <a:bodyPr/>
          <a:lstStyle/>
          <a:p>
            <a:r>
              <a:rPr lang="zh-TW" altLang="en-US" sz="2400" dirty="0" smtClean="0">
                <a:solidFill>
                  <a:srgbClr val="002060"/>
                </a:solidFill>
                <a:ea typeface="標楷體" pitchFamily="65" charset="-120"/>
                <a:hlinkClick r:id="rId2" action="ppaction://hlinkfile"/>
              </a:rPr>
              <a:t>書包減重</a:t>
            </a:r>
            <a:r>
              <a:rPr lang="zh-TW" altLang="en-US" sz="2400" dirty="0" smtClean="0">
                <a:ea typeface="標楷體" pitchFamily="65" charset="-120"/>
              </a:rPr>
              <a:t>：睡前整理書包，善用教室書包櫃。</a:t>
            </a:r>
          </a:p>
          <a:p>
            <a:r>
              <a:rPr lang="zh-TW" altLang="en-US" sz="2400" dirty="0" smtClean="0">
                <a:ea typeface="標楷體" pitchFamily="65" charset="-120"/>
              </a:rPr>
              <a:t>服裝儀容：縫名牌</a:t>
            </a:r>
            <a:r>
              <a:rPr lang="zh-TW" altLang="en-US" sz="2400" dirty="0"/>
              <a:t>、指甲長剪、紮</a:t>
            </a:r>
            <a:r>
              <a:rPr lang="zh-TW" altLang="en-US" sz="2400" dirty="0" smtClean="0">
                <a:ea typeface="標楷體" pitchFamily="65" charset="-120"/>
              </a:rPr>
              <a:t>衣服、穿球鞋、為保護雙  </a:t>
            </a:r>
            <a:endParaRPr lang="en-US" altLang="zh-TW" sz="2400" dirty="0" smtClean="0">
              <a:ea typeface="標楷體" pitchFamily="65" charset="-120"/>
            </a:endParaRPr>
          </a:p>
          <a:p>
            <a:r>
              <a:rPr lang="zh-TW" altLang="en-US" sz="2400" dirty="0">
                <a:ea typeface="標楷體" pitchFamily="65" charset="-120"/>
              </a:rPr>
              <a:t> </a:t>
            </a:r>
            <a:r>
              <a:rPr lang="zh-TW" altLang="en-US" sz="2400" dirty="0" smtClean="0">
                <a:ea typeface="標楷體" pitchFamily="65" charset="-120"/>
              </a:rPr>
              <a:t>                腳請勿穿涼鞋。</a:t>
            </a:r>
          </a:p>
          <a:p>
            <a:r>
              <a:rPr lang="zh-TW" altLang="en-US" sz="2400" dirty="0" smtClean="0">
                <a:ea typeface="標楷體" pitchFamily="65" charset="-120"/>
              </a:rPr>
              <a:t>睡前整理書包</a:t>
            </a:r>
            <a:r>
              <a:rPr lang="en-US" altLang="zh-TW" sz="2400" dirty="0" smtClean="0">
                <a:ea typeface="標楷體" pitchFamily="65" charset="-120"/>
              </a:rPr>
              <a:t>,</a:t>
            </a:r>
            <a:r>
              <a:rPr lang="zh-TW" altLang="en-US" sz="2400" dirty="0" smtClean="0">
                <a:ea typeface="標楷體" pitchFamily="65" charset="-120"/>
              </a:rPr>
              <a:t>書包</a:t>
            </a:r>
            <a:r>
              <a:rPr lang="zh-TW" altLang="en-US" sz="2400" dirty="0">
                <a:ea typeface="標楷體" pitchFamily="65" charset="-120"/>
              </a:rPr>
              <a:t>裡</a:t>
            </a:r>
            <a:r>
              <a:rPr lang="zh-TW" altLang="en-US" sz="2400" dirty="0" smtClean="0">
                <a:ea typeface="標楷體" pitchFamily="65" charset="-120"/>
              </a:rPr>
              <a:t>隨時有輕便雨衣，列入晨檢項目</a:t>
            </a:r>
            <a:r>
              <a:rPr lang="zh-TW" altLang="en-US" sz="2400" dirty="0" smtClean="0"/>
              <a:t>。</a:t>
            </a:r>
            <a:endParaRPr lang="en-US" altLang="zh-TW" sz="2400" dirty="0" smtClean="0"/>
          </a:p>
          <a:p>
            <a:r>
              <a:rPr lang="zh-TW" altLang="en-US" sz="2400" dirty="0" smtClean="0"/>
              <a:t>爸爸媽媽送學生上學車輛請依規定停車</a:t>
            </a:r>
            <a:r>
              <a:rPr lang="en-US" altLang="zh-TW" sz="2400" dirty="0" smtClean="0"/>
              <a:t>,</a:t>
            </a:r>
            <a:r>
              <a:rPr lang="zh-TW" altLang="en-US" sz="2400" dirty="0" smtClean="0"/>
              <a:t>上下車並加快速度</a:t>
            </a:r>
            <a:r>
              <a:rPr lang="en-US" altLang="zh-TW" sz="2400" dirty="0" smtClean="0"/>
              <a:t>,</a:t>
            </a:r>
            <a:r>
              <a:rPr lang="zh-TW" altLang="en-US" sz="2400" dirty="0" smtClean="0"/>
              <a:t>以免交通阻塞</a:t>
            </a:r>
            <a:r>
              <a:rPr lang="zh-TW" altLang="en-US" sz="2400" dirty="0"/>
              <a:t>。</a:t>
            </a:r>
            <a:endParaRPr lang="zh-TW" altLang="en-US" sz="2400" dirty="0" smtClean="0"/>
          </a:p>
          <a:p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195736" y="0"/>
            <a:ext cx="6172200" cy="908720"/>
          </a:xfrm>
        </p:spPr>
        <p:txBody>
          <a:bodyPr>
            <a:normAutofit/>
          </a:bodyPr>
          <a:lstStyle/>
          <a:p>
            <a:r>
              <a:rPr lang="zh-TW" altLang="en-US" sz="4800" dirty="0" smtClean="0">
                <a:ea typeface="標楷體" pitchFamily="65" charset="-120"/>
              </a:rPr>
              <a:t>領域學習</a:t>
            </a:r>
            <a:endParaRPr lang="zh-TW" altLang="en-US" sz="480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195736" y="1052736"/>
            <a:ext cx="6552728" cy="4536504"/>
          </a:xfrm>
        </p:spPr>
        <p:txBody>
          <a:bodyPr>
            <a:normAutofit lnSpcReduction="10000"/>
          </a:bodyPr>
          <a:lstStyle/>
          <a:p>
            <a:pPr marL="355600" indent="-355600">
              <a:spcAft>
                <a:spcPct val="20000"/>
              </a:spcAft>
            </a:pPr>
            <a:r>
              <a:rPr lang="zh-TW" altLang="en-US" sz="2400" b="0" u="sng" dirty="0" smtClean="0">
                <a:latin typeface="標楷體" pitchFamily="65" charset="-120"/>
                <a:ea typeface="標楷體" pitchFamily="65" charset="-120"/>
              </a:rPr>
              <a:t>國語文領域</a:t>
            </a:r>
            <a:r>
              <a:rPr lang="zh-TW" altLang="en-US" sz="2400" b="0" dirty="0" smtClean="0">
                <a:latin typeface="標楷體" pitchFamily="65" charset="-120"/>
                <a:ea typeface="標楷體" pitchFamily="65" charset="-120"/>
              </a:rPr>
              <a:t>：</a:t>
            </a:r>
            <a:endParaRPr lang="en-US" altLang="zh-TW" sz="2400" b="0" dirty="0">
              <a:latin typeface="標楷體" pitchFamily="65" charset="-120"/>
              <a:ea typeface="標楷體" pitchFamily="65" charset="-120"/>
              <a:sym typeface="Wingdings 2" pitchFamily="18" charset="2"/>
            </a:endParaRPr>
          </a:p>
          <a:p>
            <a:pPr marL="355600" indent="-355600">
              <a:spcAft>
                <a:spcPct val="20000"/>
              </a:spcAft>
            </a:pPr>
            <a:r>
              <a:rPr lang="zh-TW" altLang="en-US" sz="2400" b="0" dirty="0" smtClean="0">
                <a:latin typeface="標楷體" pitchFamily="65" charset="-120"/>
                <a:ea typeface="標楷體" pitchFamily="65" charset="-120"/>
              </a:rPr>
              <a:t>課文朗讀與背誦</a:t>
            </a:r>
            <a:endParaRPr lang="en-US" altLang="zh-TW" sz="2400" b="0" dirty="0" smtClean="0">
              <a:latin typeface="標楷體" pitchFamily="65" charset="-120"/>
              <a:ea typeface="標楷體" pitchFamily="65" charset="-120"/>
            </a:endParaRPr>
          </a:p>
          <a:p>
            <a:pPr marL="355600" indent="-355600">
              <a:spcAft>
                <a:spcPct val="20000"/>
              </a:spcAft>
            </a:pPr>
            <a:r>
              <a:rPr lang="zh-TW" altLang="en-US" sz="2400" b="0" dirty="0" smtClean="0">
                <a:latin typeface="標楷體" pitchFamily="65" charset="-120"/>
                <a:ea typeface="標楷體" pitchFamily="65" charset="-120"/>
              </a:rPr>
              <a:t>（口語表達能力起步練習）</a:t>
            </a:r>
            <a:endParaRPr lang="en-US" altLang="zh-TW" sz="2400" b="0" dirty="0">
              <a:latin typeface="標楷體" pitchFamily="65" charset="-120"/>
              <a:ea typeface="標楷體" pitchFamily="65" charset="-120"/>
            </a:endParaRPr>
          </a:p>
          <a:p>
            <a:pPr marL="355600" indent="-355600">
              <a:spcAft>
                <a:spcPct val="20000"/>
              </a:spcAft>
            </a:pPr>
            <a:r>
              <a:rPr lang="zh-TW" altLang="en-US" sz="2400" b="0" dirty="0" smtClean="0">
                <a:latin typeface="標楷體" pitchFamily="65" charset="-120"/>
                <a:ea typeface="標楷體" pitchFamily="65" charset="-120"/>
              </a:rPr>
              <a:t>重視課文大意及架構</a:t>
            </a:r>
            <a:endParaRPr lang="en-US" altLang="zh-TW" sz="2400" b="0" dirty="0" smtClean="0">
              <a:latin typeface="標楷體" pitchFamily="65" charset="-120"/>
              <a:ea typeface="標楷體" pitchFamily="65" charset="-120"/>
            </a:endParaRPr>
          </a:p>
          <a:p>
            <a:pPr marL="355600" indent="-355600">
              <a:spcAft>
                <a:spcPct val="20000"/>
              </a:spcAft>
            </a:pPr>
            <a:r>
              <a:rPr lang="zh-TW" altLang="en-US" sz="2400" b="0" dirty="0" smtClean="0">
                <a:latin typeface="標楷體" pitchFamily="65" charset="-120"/>
                <a:ea typeface="標楷體" pitchFamily="65" charset="-120"/>
              </a:rPr>
              <a:t>加強造句及短文練習</a:t>
            </a:r>
            <a:endParaRPr lang="en-US" altLang="zh-TW" sz="2400" b="0" dirty="0" smtClean="0">
              <a:latin typeface="標楷體" pitchFamily="65" charset="-120"/>
              <a:ea typeface="標楷體" pitchFamily="65" charset="-120"/>
            </a:endParaRPr>
          </a:p>
          <a:p>
            <a:pPr marL="355600" indent="-355600">
              <a:spcAft>
                <a:spcPct val="20000"/>
              </a:spcAft>
            </a:pPr>
            <a:r>
              <a:rPr lang="zh-TW" altLang="en-US" sz="2400" b="0" dirty="0" smtClean="0">
                <a:latin typeface="標楷體" pitchFamily="65" charset="-120"/>
                <a:ea typeface="標楷體" pitchFamily="65" charset="-120"/>
              </a:rPr>
              <a:t>週末：親子共讀繪本</a:t>
            </a:r>
            <a:endParaRPr lang="en-US" altLang="zh-TW" sz="2400" b="0" dirty="0" smtClean="0">
              <a:latin typeface="標楷體" pitchFamily="65" charset="-120"/>
              <a:ea typeface="標楷體" pitchFamily="65" charset="-120"/>
            </a:endParaRPr>
          </a:p>
          <a:p>
            <a:pPr marL="355600" indent="-355600">
              <a:spcAft>
                <a:spcPct val="20000"/>
              </a:spcAft>
            </a:pPr>
            <a:r>
              <a:rPr lang="zh-TW" altLang="en-US" sz="2400" b="0" dirty="0" smtClean="0">
                <a:latin typeface="標楷體" pitchFamily="65" charset="-120"/>
                <a:ea typeface="標楷體" pitchFamily="65" charset="-120"/>
              </a:rPr>
              <a:t>鼓勵孩子大量閱讀</a:t>
            </a:r>
            <a:endParaRPr lang="en-US" altLang="zh-TW" sz="2400" b="0" dirty="0" smtClean="0">
              <a:latin typeface="標楷體" pitchFamily="65" charset="-120"/>
              <a:ea typeface="標楷體" pitchFamily="65" charset="-120"/>
            </a:endParaRPr>
          </a:p>
          <a:p>
            <a:pPr marL="355600" indent="-355600">
              <a:spcAft>
                <a:spcPct val="20000"/>
              </a:spcAft>
            </a:pPr>
            <a:r>
              <a:rPr lang="zh-TW" altLang="en-US" sz="2400" b="0" dirty="0" smtClean="0">
                <a:latin typeface="標楷體" pitchFamily="65" charset="-120"/>
                <a:ea typeface="標楷體" pitchFamily="65" charset="-120"/>
              </a:rPr>
              <a:t>（填寫閱讀紀錄表）</a:t>
            </a:r>
            <a:endParaRPr lang="en-US" altLang="zh-TW" sz="2400" b="0" dirty="0" smtClean="0">
              <a:latin typeface="標楷體" pitchFamily="65" charset="-120"/>
              <a:ea typeface="標楷體" pitchFamily="65" charset="-120"/>
            </a:endParaRPr>
          </a:p>
          <a:p>
            <a:pPr marL="901700" lvl="1" indent="-366713"/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 </a:t>
            </a:r>
          </a:p>
          <a:p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175248" y="0"/>
            <a:ext cx="6336704" cy="1052736"/>
          </a:xfrm>
        </p:spPr>
        <p:txBody>
          <a:bodyPr>
            <a:normAutofit/>
          </a:bodyPr>
          <a:lstStyle/>
          <a:p>
            <a:r>
              <a:rPr lang="zh-TW" altLang="en-US" sz="4800" dirty="0" smtClean="0">
                <a:ea typeface="標楷體" pitchFamily="65" charset="-120"/>
              </a:rPr>
              <a:t>領域學習</a:t>
            </a:r>
            <a:endParaRPr lang="zh-TW" altLang="en-US" sz="480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175248" y="1196752"/>
            <a:ext cx="6501208" cy="4392488"/>
          </a:xfrm>
        </p:spPr>
        <p:txBody>
          <a:bodyPr>
            <a:normAutofit/>
          </a:bodyPr>
          <a:lstStyle/>
          <a:p>
            <a:pPr marL="711200" indent="-711200">
              <a:spcAft>
                <a:spcPct val="45000"/>
              </a:spcAft>
            </a:pPr>
            <a:r>
              <a:rPr lang="zh-TW" altLang="en-US" sz="2400" u="sng" dirty="0" smtClean="0">
                <a:latin typeface="標楷體" pitchFamily="65" charset="-120"/>
                <a:ea typeface="標楷體" pitchFamily="65" charset="-120"/>
              </a:rPr>
              <a:t>數學領域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</a:rPr>
              <a:t>：</a:t>
            </a:r>
            <a:endParaRPr lang="en-US" altLang="zh-TW" sz="2400" dirty="0">
              <a:latin typeface="標楷體" pitchFamily="65" charset="-120"/>
              <a:ea typeface="標楷體" pitchFamily="65" charset="-120"/>
              <a:sym typeface="Wingdings 2" pitchFamily="18" charset="2"/>
            </a:endParaRPr>
          </a:p>
          <a:p>
            <a:pPr marL="711200" indent="-711200">
              <a:spcAft>
                <a:spcPct val="45000"/>
              </a:spcAft>
            </a:pPr>
            <a:r>
              <a:rPr lang="zh-TW" altLang="en-US" sz="2400" dirty="0" smtClean="0">
                <a:latin typeface="標楷體" pitchFamily="65" charset="-120"/>
                <a:ea typeface="標楷體" pitchFamily="65" charset="-120"/>
                <a:sym typeface="Wingdings 2" pitchFamily="18" charset="2"/>
              </a:rPr>
              <a:t>按照課本進度進行教學，搭配習作加強</a:t>
            </a:r>
            <a:endParaRPr lang="en-US" altLang="zh-TW" sz="2400" dirty="0">
              <a:latin typeface="標楷體" pitchFamily="65" charset="-120"/>
              <a:ea typeface="標楷體" pitchFamily="65" charset="-120"/>
              <a:sym typeface="Wingdings 2" pitchFamily="18" charset="2"/>
            </a:endParaRPr>
          </a:p>
          <a:p>
            <a:pPr marL="711200" indent="-711200">
              <a:spcAft>
                <a:spcPct val="45000"/>
              </a:spcAft>
            </a:pPr>
            <a:r>
              <a:rPr lang="zh-TW" altLang="en-US" sz="2400" dirty="0" smtClean="0">
                <a:latin typeface="標楷體" pitchFamily="65" charset="-120"/>
                <a:ea typeface="標楷體" pitchFamily="65" charset="-120"/>
                <a:sym typeface="Wingdings 2" pitchFamily="18" charset="2"/>
              </a:rPr>
              <a:t>發現習作有較多困難之處，會再發練習單貼數</a:t>
            </a:r>
            <a:endParaRPr lang="en-US" altLang="zh-TW" sz="2400" dirty="0" smtClean="0">
              <a:latin typeface="標楷體" pitchFamily="65" charset="-120"/>
              <a:ea typeface="標楷體" pitchFamily="65" charset="-120"/>
              <a:sym typeface="Wingdings 2" pitchFamily="18" charset="2"/>
            </a:endParaRPr>
          </a:p>
          <a:p>
            <a:pPr marL="711200" indent="-711200">
              <a:spcAft>
                <a:spcPct val="45000"/>
              </a:spcAft>
            </a:pPr>
            <a:r>
              <a:rPr lang="zh-TW" altLang="en-US" sz="2400" dirty="0" smtClean="0">
                <a:latin typeface="標楷體" pitchFamily="65" charset="-120"/>
                <a:ea typeface="標楷體" pitchFamily="65" charset="-120"/>
                <a:sym typeface="Wingdings 2" pitchFamily="18" charset="2"/>
              </a:rPr>
              <a:t>簿回家練習。</a:t>
            </a:r>
            <a:endParaRPr lang="en-US" altLang="zh-TW" sz="2400" dirty="0" smtClean="0">
              <a:latin typeface="標楷體" pitchFamily="65" charset="-120"/>
              <a:ea typeface="標楷體" pitchFamily="65" charset="-120"/>
              <a:sym typeface="Wingdings 2" pitchFamily="18" charset="2"/>
            </a:endParaRPr>
          </a:p>
          <a:p>
            <a:pPr marL="711200" indent="-711200">
              <a:spcAft>
                <a:spcPct val="45000"/>
              </a:spcAft>
            </a:pPr>
            <a:r>
              <a:rPr lang="zh-TW" altLang="en-US" sz="2400" dirty="0" smtClean="0">
                <a:latin typeface="標楷體" pitchFamily="65" charset="-120"/>
                <a:ea typeface="標楷體" pitchFamily="65" charset="-120"/>
                <a:sym typeface="Wingdings 2" pitchFamily="18" charset="2"/>
              </a:rPr>
              <a:t>其中</a:t>
            </a:r>
            <a:r>
              <a:rPr lang="zh-TW" altLang="en-US" sz="2400" dirty="0">
                <a:latin typeface="標楷體" pitchFamily="65" charset="-120"/>
                <a:ea typeface="標楷體" pitchFamily="65" charset="-120"/>
                <a:sym typeface="Wingdings 2" pitchFamily="18" charset="2"/>
              </a:rPr>
              <a:t>期末考</a:t>
            </a:r>
            <a:r>
              <a:rPr lang="zh-TW" altLang="en-US" sz="2400" dirty="0" smtClean="0">
                <a:latin typeface="標楷體" pitchFamily="65" charset="-120"/>
                <a:ea typeface="標楷體" pitchFamily="65" charset="-120"/>
                <a:sym typeface="Wingdings 2" pitchFamily="18" charset="2"/>
              </a:rPr>
              <a:t>前寫數學練習卷。</a:t>
            </a:r>
            <a:endParaRPr lang="zh-TW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壁窗">
  <a:themeElements>
    <a:clrScheme name="壁窗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沉穩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壁窗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102</TotalTime>
  <Words>825</Words>
  <Application>Microsoft Office PowerPoint</Application>
  <PresentationFormat>如螢幕大小 (4:3)</PresentationFormat>
  <Paragraphs>99</Paragraphs>
  <Slides>15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15</vt:i4>
      </vt:variant>
    </vt:vector>
  </HeadingPairs>
  <TitlesOfParts>
    <vt:vector size="22" baseType="lpstr">
      <vt:lpstr>Rockwell</vt:lpstr>
      <vt:lpstr>華康海報體 Std W9</vt:lpstr>
      <vt:lpstr>微軟正黑體</vt:lpstr>
      <vt:lpstr>標楷體</vt:lpstr>
      <vt:lpstr>Wingdings</vt:lpstr>
      <vt:lpstr>Wingdings 2</vt:lpstr>
      <vt:lpstr>壁窗</vt:lpstr>
      <vt:lpstr>二年七班親師座談會</vt:lpstr>
      <vt:lpstr>親愛的家長：您好！    感謝撥冗參與今晚的親師座談，希望透過座談會讓您對孩子未來一年的學習更加了解，也希望您能提供寶貴的教育經驗和大家一同分享。</vt:lpstr>
      <vt:lpstr>          活動流程</vt:lpstr>
      <vt:lpstr>桃園縣青溪國小班親會實施計畫</vt:lpstr>
      <vt:lpstr>家長委員推派</vt:lpstr>
      <vt:lpstr>學校宣導1</vt:lpstr>
      <vt:lpstr>學校宣導2</vt:lpstr>
      <vt:lpstr>領域學習</vt:lpstr>
      <vt:lpstr>領域學習</vt:lpstr>
      <vt:lpstr>體能訓練</vt:lpstr>
      <vt:lpstr>回家作業</vt:lpstr>
      <vt:lpstr>請家長配合事項</vt:lpstr>
      <vt:lpstr>評量方式</vt:lpstr>
      <vt:lpstr>107學年度重要行事</vt:lpstr>
      <vt:lpstr>         謝  謝  光  臨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二年七班親師座談會</dc:title>
  <dc:creator>潤泰大家</dc:creator>
  <cp:lastModifiedBy>csps</cp:lastModifiedBy>
  <cp:revision>22</cp:revision>
  <dcterms:created xsi:type="dcterms:W3CDTF">2018-09-12T12:36:42Z</dcterms:created>
  <dcterms:modified xsi:type="dcterms:W3CDTF">2018-09-13T07:13:45Z</dcterms:modified>
</cp:coreProperties>
</file>