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93" r:id="rId3"/>
    <p:sldId id="271" r:id="rId4"/>
    <p:sldId id="294" r:id="rId5"/>
    <p:sldId id="270" r:id="rId6"/>
    <p:sldId id="273" r:id="rId7"/>
    <p:sldId id="274" r:id="rId8"/>
    <p:sldId id="320" r:id="rId9"/>
    <p:sldId id="298" r:id="rId10"/>
    <p:sldId id="280" r:id="rId11"/>
    <p:sldId id="281" r:id="rId12"/>
    <p:sldId id="313" r:id="rId13"/>
    <p:sldId id="260" r:id="rId14"/>
    <p:sldId id="265" r:id="rId15"/>
    <p:sldId id="297" r:id="rId16"/>
    <p:sldId id="322" r:id="rId17"/>
    <p:sldId id="323" r:id="rId18"/>
    <p:sldId id="262" r:id="rId19"/>
    <p:sldId id="299" r:id="rId20"/>
    <p:sldId id="321" r:id="rId21"/>
    <p:sldId id="277" r:id="rId22"/>
    <p:sldId id="267" r:id="rId2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33CC"/>
    <a:srgbClr val="009900"/>
    <a:srgbClr val="333333"/>
    <a:srgbClr val="A5EEFF"/>
    <a:srgbClr val="69E2FF"/>
    <a:srgbClr val="FFFF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2" autoAdjust="0"/>
    <p:restoredTop sz="94660"/>
  </p:normalViewPr>
  <p:slideViewPr>
    <p:cSldViewPr>
      <p:cViewPr varScale="1">
        <p:scale>
          <a:sx n="94" d="100"/>
          <a:sy n="94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1447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CB37ED-129C-4F06-AEEA-7E14C1D97F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270BF-BBE0-44E7-BC36-E6D263AC48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4F2CC-E283-4163-856A-6D9C0B3829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72082-14BD-4F3D-A5E5-072FF75605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47A7A-D9E7-4558-8A54-377077F4CD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標題，1 個大物件與 2 個小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7310A-614F-4E42-BE21-5FD1B7FEAF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E968D-02AD-4D1B-A4A4-85D16EEBB0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BC365-E816-4C2B-A083-9E6D3F6D52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ECA4D-7ED7-4F30-B783-5FECC5E125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0CEDB-3013-49C6-876A-DB80E38A70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59B26-A733-41E5-BAA3-5565224B0B8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326B6-3F9E-4465-A1B4-7396D71B5F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C82AD-DE46-45C9-9A30-B676960394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31523-06A1-47CB-8B6E-95EFA4A35F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72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C3F843C-056C-4D5B-8CBF-6D98C06C20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&#26360;&#21253;&#28187;&#37325;&#23459;&#23566;&#25991;&#20214;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196975"/>
            <a:ext cx="7772400" cy="1470025"/>
          </a:xfrm>
        </p:spPr>
        <p:txBody>
          <a:bodyPr/>
          <a:lstStyle/>
          <a:p>
            <a:pPr eaLnBrk="1" hangingPunct="1"/>
            <a:r>
              <a:rPr lang="zh-TW" altLang="en-US" sz="5600" dirty="0" smtClean="0">
                <a:solidFill>
                  <a:srgbClr val="000099"/>
                </a:solidFill>
                <a:ea typeface="華康海報體 Std W9" pitchFamily="82" charset="-120"/>
              </a:rPr>
              <a:t>二年七班親師座談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2708275"/>
            <a:ext cx="4176712" cy="1247775"/>
          </a:xfrm>
        </p:spPr>
        <p:txBody>
          <a:bodyPr/>
          <a:lstStyle/>
          <a:p>
            <a:pPr eaLnBrk="1" hangingPunct="1"/>
            <a:r>
              <a:rPr lang="zh-TW" altLang="en-US" sz="6600" smtClean="0">
                <a:solidFill>
                  <a:srgbClr val="000099"/>
                </a:solidFill>
                <a:ea typeface="華康海報體 Std W9" pitchFamily="82" charset="-120"/>
              </a:rPr>
              <a:t>歡迎光臨</a:t>
            </a:r>
          </a:p>
        </p:txBody>
      </p:sp>
      <p:pic>
        <p:nvPicPr>
          <p:cNvPr id="3076" name="Picture 6" descr="08%B0%CA%B5e%B4%A1%B9%CF%2F03%A4H%AA%AB%2F51%A4j%B9%CF%2F03%2F25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75" y="3933825"/>
            <a:ext cx="17287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健康促進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7772400" cy="4114800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下課多到操場練習跑步，積極參與游泳教學課程，鼓勵孩子，除非身體不舒服一定要下水游泳</a:t>
            </a:r>
          </a:p>
          <a:p>
            <a:pPr eaLnBrk="1" hangingPunct="1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游泳課共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次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日期參考聯絡簿</a:t>
            </a: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疫情期間，要戴好口罩、勤洗手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星期二餐後潔牙，並用含氟漱口水漱口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en-US" altLang="zh-TW" sz="2800" dirty="0" err="1" smtClean="0">
                <a:latin typeface="標楷體" pitchFamily="65" charset="-120"/>
                <a:ea typeface="標楷體" pitchFamily="65" charset="-120"/>
              </a:rPr>
              <a:t>3C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產品使用要注意時間</a:t>
            </a: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684213" y="4762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zh-TW" altLang="en-US" sz="2800">
              <a:ea typeface="標楷體" pitchFamily="65" charset="-120"/>
            </a:endParaRPr>
          </a:p>
        </p:txBody>
      </p:sp>
      <p:pic>
        <p:nvPicPr>
          <p:cNvPr id="17413" name="Picture 4" descr="08%B0%CA%B5e%B4%A1%B9%CF%2F08%A4%DF%AB%AC%2F02%2F03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908050"/>
            <a:ext cx="2889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晨間時間規劃</a:t>
            </a:r>
            <a:r>
              <a:rPr lang="zh-TW" altLang="en-US" smtClean="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星期一    背唐詩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星期二    升旗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星期三    看英語、台語教學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影片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星期四    晨讀、 跳健康操</a:t>
            </a: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星期五    班級共讀從第四週起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         （次序依班級配書而定）</a:t>
            </a:r>
          </a:p>
        </p:txBody>
      </p:sp>
      <p:pic>
        <p:nvPicPr>
          <p:cNvPr id="18436" name="Picture 4" descr="08%B0%CA%B5e%B4%A1%B9%CF%2F08%A4%DF%AB%AC%2F02%2F03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052513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ea typeface="標楷體" pitchFamily="65" charset="-120"/>
              </a:rPr>
              <a:t>回家作業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ts val="36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每天會派國語、數學及朗讀的作業</a:t>
            </a:r>
          </a:p>
          <a:p>
            <a:pPr>
              <a:lnSpc>
                <a:spcPts val="36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分量大約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分鐘到一小時</a:t>
            </a:r>
          </a:p>
          <a:p>
            <a:pPr>
              <a:lnSpc>
                <a:spcPts val="36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請以學校作業為主，如果有多餘的時間再參加才藝或者學習外語</a:t>
            </a:r>
          </a:p>
          <a:p>
            <a:pPr>
              <a:lnSpc>
                <a:spcPts val="3600"/>
              </a:lnSpc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別忘了要求孩子幫忙分擔家事和自己整理書包</a:t>
            </a:r>
          </a:p>
        </p:txBody>
      </p:sp>
      <p:pic>
        <p:nvPicPr>
          <p:cNvPr id="19460" name="Picture 4" descr="08%B0%CA%B5e%B4%A1%B9%CF%2F08%A4%DF%AB%AC%2F02%2F03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052513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在家指導作業原則</a:t>
            </a:r>
            <a:endParaRPr lang="zh-TW" altLang="en-US" smtClean="0">
              <a:ea typeface="標楷體" pitchFamily="65" charset="-120"/>
              <a:sym typeface="Wingdings 2" pitchFamily="18" charset="2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89138"/>
            <a:ext cx="7773987" cy="4395787"/>
          </a:xfrm>
        </p:spPr>
        <p:txBody>
          <a:bodyPr/>
          <a:lstStyle/>
          <a:p>
            <a:pPr marL="441325" indent="-441325" eaLnBrk="1" hangingPunct="1"/>
            <a:r>
              <a:rPr lang="zh-TW" altLang="en-US" sz="2800" smtClean="0">
                <a:ea typeface="標楷體" pitchFamily="65" charset="-120"/>
              </a:rPr>
              <a:t>若孩子在家請教您，請您不必直接告訴他答案做法，請孩子再想想</a:t>
            </a:r>
          </a:p>
          <a:p>
            <a:pPr marL="441325" indent="-441325" eaLnBrk="1" hangingPunct="1"/>
            <a:r>
              <a:rPr lang="zh-TW" altLang="en-US" sz="2800" smtClean="0">
                <a:ea typeface="標楷體" pitchFamily="65" charset="-120"/>
              </a:rPr>
              <a:t>如果還是想不出來，請您再以暗示的方式來引導，最後可以在課本上找到答案</a:t>
            </a:r>
          </a:p>
          <a:p>
            <a:pPr marL="441325" indent="-441325" eaLnBrk="1" hangingPunct="1"/>
            <a:r>
              <a:rPr lang="zh-TW" altLang="en-US" sz="2800" smtClean="0">
                <a:ea typeface="標楷體" pitchFamily="65" charset="-120"/>
              </a:rPr>
              <a:t>期待孩子們在我們的協助下漸漸養成自己解決問題的能力</a:t>
            </a:r>
          </a:p>
        </p:txBody>
      </p:sp>
      <p:pic>
        <p:nvPicPr>
          <p:cNvPr id="20484" name="Picture 4" descr="08%B0%CA%B5e%B4%A1%B9%CF%2F08%A4%DF%AB%AC%2F02%2F05%2E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92275" y="981075"/>
            <a:ext cx="209550" cy="352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學校宣導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00213"/>
            <a:ext cx="8135937" cy="4114800"/>
          </a:xfrm>
        </p:spPr>
        <p:txBody>
          <a:bodyPr/>
          <a:lstStyle/>
          <a:p>
            <a:pPr marL="441325" indent="-441325" eaLnBrk="1" hangingPunct="1"/>
            <a:r>
              <a:rPr lang="zh-TW" altLang="en-US" sz="2800" dirty="0" smtClean="0">
                <a:ea typeface="標楷體" pitchFamily="65" charset="-120"/>
              </a:rPr>
              <a:t>註冊繳費方式：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台銀臨櫃、ＡＴＭ、網路銀行、網路ＡＴＭ繳費，代收隔天入帳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﹔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信用卡、郵局、超商代收代收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3~5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天入帳，</a:t>
            </a:r>
            <a:r>
              <a:rPr kumimoji="0" lang="zh-TW" altLang="en-US" sz="2800" dirty="0">
                <a:solidFill>
                  <a:srgbClr val="FF00FF"/>
                </a:solidFill>
                <a:ea typeface="標楷體" pitchFamily="65" charset="-120"/>
              </a:rPr>
              <a:t>收據要交回</a:t>
            </a:r>
          </a:p>
          <a:p>
            <a:pPr marL="441325" indent="-441325" eaLnBrk="1" hangingPunct="1"/>
            <a:r>
              <a:rPr kumimoji="0" lang="zh-TW" altLang="en-US" sz="2800" dirty="0" smtClean="0">
                <a:ea typeface="標楷體" pitchFamily="65" charset="-120"/>
              </a:rPr>
              <a:t>運動會擬於</a:t>
            </a:r>
            <a:r>
              <a:rPr kumimoji="0" lang="en-US" altLang="zh-TW" sz="2800" dirty="0" smtClean="0">
                <a:solidFill>
                  <a:srgbClr val="FF00FF"/>
                </a:solidFill>
                <a:ea typeface="標楷體" pitchFamily="65" charset="-120"/>
              </a:rPr>
              <a:t>10</a:t>
            </a:r>
            <a:r>
              <a:rPr kumimoji="0" lang="zh-TW" altLang="en-US" sz="2800" dirty="0" smtClean="0">
                <a:solidFill>
                  <a:srgbClr val="FF00FF"/>
                </a:solidFill>
                <a:ea typeface="標楷體" pitchFamily="65" charset="-120"/>
              </a:rPr>
              <a:t>月</a:t>
            </a:r>
            <a:r>
              <a:rPr kumimoji="0" lang="en-US" altLang="zh-TW" sz="2800" dirty="0" smtClean="0">
                <a:solidFill>
                  <a:srgbClr val="FF00FF"/>
                </a:solidFill>
                <a:ea typeface="標楷體" pitchFamily="65" charset="-120"/>
              </a:rPr>
              <a:t>22</a:t>
            </a:r>
            <a:r>
              <a:rPr kumimoji="0" lang="zh-TW" altLang="en-US" sz="2800" dirty="0" smtClean="0">
                <a:solidFill>
                  <a:srgbClr val="FF00FF"/>
                </a:solidFill>
                <a:ea typeface="標楷體" pitchFamily="65" charset="-120"/>
              </a:rPr>
              <a:t>日</a:t>
            </a:r>
            <a:r>
              <a:rPr kumimoji="0" lang="en-US" altLang="zh-TW" sz="2800" dirty="0" smtClean="0">
                <a:solidFill>
                  <a:srgbClr val="FF00FF"/>
                </a:solidFill>
                <a:ea typeface="標楷體" pitchFamily="65" charset="-120"/>
              </a:rPr>
              <a:t>(</a:t>
            </a:r>
            <a:r>
              <a:rPr kumimoji="0" lang="zh-TW" altLang="en-US" sz="2800" dirty="0" smtClean="0">
                <a:solidFill>
                  <a:srgbClr val="FF00FF"/>
                </a:solidFill>
                <a:ea typeface="標楷體" pitchFamily="65" charset="-120"/>
              </a:rPr>
              <a:t>星期六</a:t>
            </a:r>
            <a:r>
              <a:rPr kumimoji="0" lang="en-US" altLang="zh-TW" sz="2800" dirty="0" smtClean="0">
                <a:solidFill>
                  <a:srgbClr val="FF00FF"/>
                </a:solidFill>
                <a:ea typeface="標楷體" pitchFamily="65" charset="-120"/>
              </a:rPr>
              <a:t>)</a:t>
            </a:r>
            <a:r>
              <a:rPr kumimoji="0" lang="zh-TW" altLang="en-US" sz="2800" dirty="0" smtClean="0">
                <a:ea typeface="標楷體" pitchFamily="65" charset="-120"/>
              </a:rPr>
              <a:t>舉行，近期將做運動會相關練習，請孩子多補充水分，並攜帶手帕擦汗</a:t>
            </a:r>
            <a:endParaRPr lang="zh-TW" altLang="en-US" sz="2800" dirty="0" smtClean="0">
              <a:ea typeface="標楷體" pitchFamily="65" charset="-120"/>
            </a:endParaRPr>
          </a:p>
          <a:p>
            <a:pPr marL="441325" indent="-441325" eaLnBrk="1" hangingPunct="1">
              <a:buFontTx/>
              <a:buNone/>
            </a:pPr>
            <a:endParaRPr lang="en-US" altLang="zh-TW" dirty="0" smtClean="0">
              <a:ea typeface="標楷體" pitchFamily="65" charset="-120"/>
            </a:endParaRPr>
          </a:p>
        </p:txBody>
      </p:sp>
      <p:pic>
        <p:nvPicPr>
          <p:cNvPr id="21508" name="Picture 4" descr="08%B0%CA%B5e%B4%A1%B9%CF%2F08%A4%DF%AB%AC%2F02%2F02%2E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1775" y="908050"/>
            <a:ext cx="209550" cy="352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學校宣導</a:t>
            </a:r>
            <a:r>
              <a:rPr lang="en-US" altLang="zh-TW" dirty="0" smtClean="0">
                <a:ea typeface="華康海報體 Std W9" pitchFamily="82" charset="-120"/>
                <a:sym typeface="Wingdings 2" pitchFamily="18" charset="2"/>
              </a:rPr>
              <a:t>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052513"/>
            <a:ext cx="7777163" cy="4464050"/>
          </a:xfrm>
        </p:spPr>
        <p:txBody>
          <a:bodyPr/>
          <a:lstStyle/>
          <a:p>
            <a:pPr marL="441325" indent="-441325" eaLnBrk="1" hangingPunct="1">
              <a:defRPr/>
            </a:pPr>
            <a:r>
              <a:rPr lang="zh-TW" altLang="en-US" dirty="0" smtClean="0">
                <a:ea typeface="標楷體" pitchFamily="65" charset="-120"/>
                <a:hlinkClick r:id="rId2" action="ppaction://hlinkfile"/>
              </a:rPr>
              <a:t>書包減重</a:t>
            </a:r>
            <a:r>
              <a:rPr lang="zh-TW" altLang="en-US" dirty="0" smtClean="0">
                <a:ea typeface="標楷體" pitchFamily="65" charset="-120"/>
              </a:rPr>
              <a:t>：睡前整理書包，善用教室書包櫃</a:t>
            </a:r>
          </a:p>
          <a:p>
            <a:pPr marL="441325" indent="-441325" eaLnBrk="1" hangingPunct="1">
              <a:defRPr/>
            </a:pPr>
            <a:r>
              <a:rPr lang="zh-TW" altLang="en-US" dirty="0" smtClean="0">
                <a:ea typeface="標楷體" pitchFamily="65" charset="-120"/>
              </a:rPr>
              <a:t>服裝儀容：縫名牌、紮衣服、穿球鞋、為保護雙腳請勿穿涼鞋、拖鞋</a:t>
            </a:r>
          </a:p>
          <a:p>
            <a:pPr marL="441325" indent="-441325" eaLnBrk="1" hangingPunct="1">
              <a:defRPr/>
            </a:pPr>
            <a:r>
              <a:rPr lang="zh-TW" altLang="en-US" dirty="0" smtClean="0">
                <a:ea typeface="標楷體" pitchFamily="65" charset="-120"/>
              </a:rPr>
              <a:t>書包備有輕便雨衣，全校學生數多不適合撐傘，怕受傷</a:t>
            </a:r>
            <a:endParaRPr lang="en-US" altLang="zh-TW" dirty="0" smtClean="0">
              <a:ea typeface="標楷體" pitchFamily="65" charset="-120"/>
            </a:endParaRPr>
          </a:p>
          <a:p>
            <a:pPr marL="441325" indent="-441325" eaLnBrk="1" hangingPunct="1">
              <a:defRPr/>
            </a:pPr>
            <a:r>
              <a:rPr lang="zh-TW" altLang="en-US" dirty="0" smtClean="0">
                <a:ea typeface="標楷體" pitchFamily="65" charset="-120"/>
              </a:rPr>
              <a:t>請讓孩子自行進校，家長盡量不陪伴入校，以維護校園安全</a:t>
            </a:r>
            <a:endParaRPr lang="en-US" altLang="zh-TW" dirty="0" smtClean="0">
              <a:ea typeface="標楷體" pitchFamily="65" charset="-120"/>
            </a:endParaRPr>
          </a:p>
          <a:p>
            <a:pPr>
              <a:defRPr/>
            </a:pP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學校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宣導</a:t>
            </a:r>
            <a:r>
              <a:rPr lang="en-US" altLang="zh-TW" dirty="0" smtClean="0">
                <a:ea typeface="華康海報體 Std W9" pitchFamily="82" charset="-120"/>
                <a:sym typeface="Wingdings 2" pitchFamily="18" charset="2"/>
              </a:rPr>
              <a:t>3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634" y="1988840"/>
            <a:ext cx="5816732" cy="4114800"/>
          </a:xfrm>
        </p:spPr>
      </p:pic>
    </p:spTree>
    <p:extLst>
      <p:ext uri="{BB962C8B-B14F-4D97-AF65-F5344CB8AC3E}">
        <p14:creationId xmlns:p14="http://schemas.microsoft.com/office/powerpoint/2010/main" val="398048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-99392"/>
            <a:ext cx="5816732" cy="4114800"/>
          </a:xfr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370174"/>
            <a:ext cx="47625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5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00963" cy="15748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請家長配合事項</a:t>
            </a:r>
            <a:r>
              <a:rPr lang="en-US" altLang="zh-TW" smtClean="0">
                <a:ea typeface="標楷體" pitchFamily="65" charset="-120"/>
              </a:rPr>
              <a:t>1</a:t>
            </a:r>
            <a:endParaRPr lang="en-US" altLang="zh-TW" smtClean="0">
              <a:ea typeface="標楷體" pitchFamily="65" charset="-120"/>
              <a:sym typeface="Wingdings 2" pitchFamily="18" charset="2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89138"/>
            <a:ext cx="8064500" cy="3744912"/>
          </a:xfrm>
        </p:spPr>
        <p:txBody>
          <a:bodyPr/>
          <a:lstStyle/>
          <a:p>
            <a:pPr marL="711200" indent="-711200" eaLnBrk="1" hangingPunct="1">
              <a:lnSpc>
                <a:spcPts val="3700"/>
              </a:lnSpc>
            </a:pPr>
            <a:r>
              <a:rPr lang="zh-TW" altLang="en-US" sz="2800" dirty="0" smtClean="0">
                <a:ea typeface="標楷體" pitchFamily="65" charset="-120"/>
              </a:rPr>
              <a:t>確實吃早餐，勿攜帶零食、飲料、玩具和</a:t>
            </a:r>
            <a:r>
              <a:rPr lang="en-US" altLang="zh-TW" sz="2800" dirty="0" err="1" smtClean="0">
                <a:ea typeface="標楷體" pitchFamily="65" charset="-120"/>
              </a:rPr>
              <a:t>3C</a:t>
            </a:r>
            <a:r>
              <a:rPr lang="zh-TW" altLang="en-US" sz="2800" dirty="0" smtClean="0">
                <a:ea typeface="標楷體" pitchFamily="65" charset="-120"/>
              </a:rPr>
              <a:t>產品到校，讓孩子專心上課</a:t>
            </a:r>
          </a:p>
          <a:p>
            <a:pPr marL="711200" indent="-711200" eaLnBrk="1" hangingPunct="1">
              <a:lnSpc>
                <a:spcPts val="3700"/>
              </a:lnSpc>
            </a:pPr>
            <a:r>
              <a:rPr lang="zh-TW" altLang="en-US" sz="2800" dirty="0" smtClean="0">
                <a:ea typeface="標楷體" pitchFamily="65" charset="-120"/>
              </a:rPr>
              <a:t>在家要約束看電視、打電玩、滑手機時間</a:t>
            </a:r>
          </a:p>
          <a:p>
            <a:pPr marL="711200" indent="-711200" eaLnBrk="1" hangingPunct="1">
              <a:lnSpc>
                <a:spcPts val="3700"/>
              </a:lnSpc>
            </a:pPr>
            <a:r>
              <a:rPr lang="zh-TW" altLang="en-US" sz="2800" dirty="0" smtClean="0">
                <a:ea typeface="標楷體" pitchFamily="65" charset="-120"/>
              </a:rPr>
              <a:t>重視家庭旅遊、參觀經驗（建議）</a:t>
            </a:r>
          </a:p>
          <a:p>
            <a:pPr marL="711200" indent="-711200" eaLnBrk="1" hangingPunct="1">
              <a:lnSpc>
                <a:spcPts val="3700"/>
              </a:lnSpc>
            </a:pPr>
            <a:r>
              <a:rPr lang="zh-TW" altLang="en-US" sz="2800" dirty="0" smtClean="0">
                <a:ea typeface="標楷體" pitchFamily="65" charset="-120"/>
              </a:rPr>
              <a:t>各項通知單閱畢，請協助</a:t>
            </a:r>
            <a:r>
              <a:rPr lang="zh-TW" altLang="en-US" sz="2800" dirty="0" smtClean="0">
                <a:solidFill>
                  <a:srgbClr val="FF00FF"/>
                </a:solidFill>
                <a:ea typeface="標楷體" pitchFamily="65" charset="-120"/>
              </a:rPr>
              <a:t>撕下回條簽名交回</a:t>
            </a:r>
          </a:p>
          <a:p>
            <a:pPr marL="711200" indent="-711200" eaLnBrk="1" hangingPunct="1">
              <a:lnSpc>
                <a:spcPts val="3700"/>
              </a:lnSpc>
            </a:pPr>
            <a:r>
              <a:rPr lang="zh-TW" altLang="en-US" sz="2800" dirty="0" smtClean="0">
                <a:ea typeface="標楷體" pitchFamily="65" charset="-120"/>
              </a:rPr>
              <a:t>每天與孩子談心，主動關心孩子學習狀況及下課與同儕互動的情形</a:t>
            </a:r>
          </a:p>
          <a:p>
            <a:pPr lvl="1">
              <a:buFontTx/>
              <a:buNone/>
            </a:pPr>
            <a:endParaRPr lang="zh-TW" altLang="en-US" sz="2400" dirty="0" smtClean="0">
              <a:ea typeface="標楷體" pitchFamily="65" charset="-120"/>
            </a:endParaRPr>
          </a:p>
          <a:p>
            <a:pPr marL="711200" indent="-711200" eaLnBrk="1" hangingPunct="1">
              <a:lnSpc>
                <a:spcPct val="125000"/>
              </a:lnSpc>
            </a:pPr>
            <a:endParaRPr lang="zh-TW" altLang="en-US" sz="2400" dirty="0" smtClean="0">
              <a:ea typeface="標楷體" pitchFamily="65" charset="-120"/>
            </a:endParaRPr>
          </a:p>
          <a:p>
            <a:pPr marL="711200" indent="-711200" eaLnBrk="1" hangingPunct="1">
              <a:lnSpc>
                <a:spcPct val="125000"/>
              </a:lnSpc>
            </a:pPr>
            <a:endParaRPr lang="zh-TW" altLang="en-US" sz="2800" dirty="0" smtClean="0">
              <a:ea typeface="標楷體" pitchFamily="65" charset="-120"/>
            </a:endParaRPr>
          </a:p>
        </p:txBody>
      </p:sp>
      <p:pic>
        <p:nvPicPr>
          <p:cNvPr id="23556" name="Picture 4" descr="08%B0%CA%B5e%B4%A1%B9%CF%2F08%A4%DF%AB%AC%2F02%2F03%2E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050" y="765175"/>
            <a:ext cx="209550" cy="352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3987" cy="1008062"/>
          </a:xfrm>
        </p:spPr>
        <p:txBody>
          <a:bodyPr/>
          <a:lstStyle/>
          <a:p>
            <a:r>
              <a:rPr lang="zh-TW" altLang="en-US" dirty="0" smtClean="0">
                <a:ea typeface="標楷體" pitchFamily="65" charset="-120"/>
              </a:rPr>
              <a:t>請家長配合事項</a:t>
            </a:r>
            <a:r>
              <a:rPr lang="en-US" altLang="zh-TW" dirty="0" smtClean="0">
                <a:ea typeface="標楷體" pitchFamily="65" charset="-120"/>
              </a:rPr>
              <a:t>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125538"/>
            <a:ext cx="7772400" cy="4391025"/>
          </a:xfrm>
        </p:spPr>
        <p:txBody>
          <a:bodyPr/>
          <a:lstStyle/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孩子還小，有時對老師的話難免傳達錯誤，希望有任何問題、意見，請利用聯絡簿、電話與老師作雙向溝通。</a:t>
            </a: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每日不可帶錢到學校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【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繳費或其他特殊情形除外，但請家長在聯絡簿上提醒。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】</a:t>
            </a: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繳交費用盡量能整數，找零怕孩子弄丟，也請幫忙裝入夾鏈袋，謝謝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班級事務公布以聯絡簿所貼通知單為正確版，請家長務必詳細簽閱聯絡簿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Tx/>
              <a:buNone/>
            </a:pPr>
            <a:endParaRPr lang="zh-TW" altLang="en-US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 smtClean="0"/>
          </a:p>
        </p:txBody>
      </p:sp>
      <p:pic>
        <p:nvPicPr>
          <p:cNvPr id="24580" name="Picture 4" descr="08%B0%CA%B5e%B4%A1%B9%CF%2F08%A4%DF%AB%AC%2F02%2F03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515938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BD2203"/>
                </a:solidFill>
                <a:ea typeface="標楷體" pitchFamily="65" charset="-120"/>
              </a:rPr>
              <a:t>班級家長代表圈選排序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472916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本班圈選出家長代表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張清誌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張舒婼、張舒晴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﹚11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票</a:t>
            </a: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黃約瑟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黃晴研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﹚11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票</a:t>
            </a: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王咨淵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王翊丞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﹚12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票</a:t>
            </a:r>
          </a:p>
          <a:p>
            <a:pPr eaLnBrk="1" hangingPunct="1">
              <a:defRPr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陳丕舒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黃上書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﹚14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票</a:t>
            </a: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柳淑蘋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﹙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雷善緣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﹚9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票</a:t>
            </a:r>
          </a:p>
          <a:p>
            <a:pPr marL="0" indent="0" eaLnBrk="1" hangingPunct="1">
              <a:buFontTx/>
              <a:buNone/>
              <a:defRPr/>
            </a:pPr>
            <a:r>
              <a:rPr kumimoji="0"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青溪國小感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謝您的幫忙！</a:t>
            </a:r>
          </a:p>
          <a:p>
            <a:pPr eaLnBrk="1" hangingPunct="1">
              <a:defRPr/>
            </a:pPr>
            <a:endPara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endParaRPr lang="zh-TW" altLang="en-US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endParaRPr lang="zh-TW" altLang="en-US" dirty="0" smtClean="0"/>
          </a:p>
          <a:p>
            <a:pPr eaLnBrk="1" hangingPunct="1">
              <a:defRPr/>
            </a:pPr>
            <a:endParaRPr lang="zh-TW" altLang="en-US" dirty="0" smtClean="0"/>
          </a:p>
          <a:p>
            <a:pPr eaLnBrk="1" hangingPunct="1">
              <a:defRPr/>
            </a:pPr>
            <a:endParaRPr lang="zh-TW" altLang="en-US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9220" name="Picture 4" descr="08%B0%CA%B5e%B4%A1%B9%CF%2F08%A4%DF%AB%AC%2F02%2F04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765175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補充教材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國語甲、乙本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數學 重點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複習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國語、數學練習卷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老師自行影印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725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276475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z="5400" dirty="0" smtClean="0">
                <a:ea typeface="標楷體" pitchFamily="65" charset="-120"/>
              </a:rPr>
              <a:t>親師互動和分享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2171700"/>
          </a:xfrm>
        </p:spPr>
        <p:txBody>
          <a:bodyPr/>
          <a:lstStyle/>
          <a:p>
            <a:pPr eaLnBrk="1" hangingPunct="1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謝   謝  光   臨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 秋 節 快 樂</a:t>
            </a: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2484438" y="2924175"/>
            <a:ext cx="4451350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zh-TW" altLang="en-US" sz="2800">
                <a:ea typeface="標楷體" pitchFamily="65" charset="-120"/>
              </a:rPr>
              <a:t>若有任何問題請與老師聯絡</a:t>
            </a:r>
          </a:p>
          <a:p>
            <a:pPr algn="ctr" eaLnBrk="1" hangingPunct="1"/>
            <a:r>
              <a:rPr lang="en-US" altLang="zh-TW"/>
              <a:t>0920511378</a:t>
            </a:r>
          </a:p>
          <a:p>
            <a:pPr algn="ctr" eaLnBrk="1" hangingPunct="1"/>
            <a:r>
              <a:rPr kumimoji="0" lang="en-US" altLang="zh-TW"/>
              <a:t>c107csps@</a:t>
            </a:r>
            <a:r>
              <a:rPr lang="en-US" altLang="zh-TW"/>
              <a:t>yahoo.com.tw</a:t>
            </a:r>
          </a:p>
        </p:txBody>
      </p:sp>
      <p:pic>
        <p:nvPicPr>
          <p:cNvPr id="28676" name="Picture 7" descr="08%B0%CA%B5e%B4%A1%B9%CF%2F08%A4%DF%AB%AC%2F02%2F03%2Egif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10800000" flipV="1">
            <a:off x="1619672" y="1196753"/>
            <a:ext cx="361950" cy="836612"/>
          </a:xfrm>
          <a:noFill/>
        </p:spPr>
      </p:pic>
      <p:pic>
        <p:nvPicPr>
          <p:cNvPr id="28677" name="Picture 7" descr="08%B0%CA%B5e%B4%A1%B9%CF%2F08%A4%DF%AB%AC%2F02%2F03%2Egif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 rot="10800000" flipV="1">
            <a:off x="7308304" y="1195165"/>
            <a:ext cx="361950" cy="838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ea typeface="標楷體" pitchFamily="65" charset="-120"/>
              </a:rPr>
              <a:t>導師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627313" y="1557338"/>
            <a:ext cx="4752975" cy="364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王怡俐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教學背景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eaLnBrk="1" hangingPunct="1">
              <a:lnSpc>
                <a:spcPts val="42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臺北市立師範學院</a:t>
            </a: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42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初等教育系畢業</a:t>
            </a:r>
          </a:p>
          <a:p>
            <a:pPr eaLnBrk="1" hangingPunct="1">
              <a:lnSpc>
                <a:spcPts val="42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臺北市北投國小</a:t>
            </a:r>
          </a:p>
          <a:p>
            <a:pPr eaLnBrk="1" hangingPunct="1">
              <a:lnSpc>
                <a:spcPts val="42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臺北市石牌國小</a:t>
            </a:r>
          </a:p>
          <a:p>
            <a:pPr eaLnBrk="1" hangingPunct="1">
              <a:lnSpc>
                <a:spcPts val="4200"/>
              </a:lnSpc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桃園市青溪國小</a:t>
            </a:r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971550" y="26368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endParaRPr lang="zh-TW" altLang="en-US" sz="5400">
              <a:ea typeface="標楷體" pitchFamily="65" charset="-120"/>
            </a:endParaRPr>
          </a:p>
        </p:txBody>
      </p:sp>
      <p:pic>
        <p:nvPicPr>
          <p:cNvPr id="10245" name="Picture 4" descr="08%B0%CA%B5e%B4%A1%B9%CF%2F08%A4%DF%AB%AC%2F02%2F03%2E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8400" y="836613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404813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導師教學理念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539750" y="1484313"/>
            <a:ext cx="8353425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4500"/>
              </a:lnSpc>
              <a:buFontTx/>
              <a:buBlip>
                <a:blip r:embed="rId2"/>
              </a:buBlip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看到每一棵樹木、顧及這一片森林</a:t>
            </a:r>
          </a:p>
          <a:p>
            <a:pPr eaLnBrk="1" hangingPunct="1">
              <a:lnSpc>
                <a:spcPts val="4500"/>
              </a:lnSpc>
              <a:buFontTx/>
              <a:buBlip>
                <a:blip r:embed="rId2"/>
              </a:buBlip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品德教育重於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一切，不說謊，不卸責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4500"/>
              </a:lnSpc>
              <a:buFontTx/>
              <a:buBlip>
                <a:blip r:embed="rId2"/>
              </a:buBlip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多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閱讀，拓展自己的視野</a:t>
            </a:r>
          </a:p>
          <a:p>
            <a:pPr eaLnBrk="1" hangingPunct="1">
              <a:lnSpc>
                <a:spcPts val="4500"/>
              </a:lnSpc>
              <a:buFontTx/>
              <a:buBlip>
                <a:blip r:embed="rId2"/>
              </a:buBlip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鼓勵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學生嘗試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解決困難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，保持好奇心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4500"/>
              </a:lnSpc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4500"/>
              </a:lnSpc>
            </a:pPr>
            <a:endParaRPr lang="en-US" altLang="zh-TW" b="1" dirty="0"/>
          </a:p>
          <a:p>
            <a:pPr eaLnBrk="1" hangingPunct="1">
              <a:lnSpc>
                <a:spcPts val="4500"/>
              </a:lnSpc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ts val="4500"/>
              </a:lnSpc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1268" name="Picture 4" descr="08%B0%CA%B5e%B4%A1%B9%CF%2F08%A4%DF%AB%AC%2F02%2F03%2E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765175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我們的約定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3887787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上學、上課不遲到</a:t>
            </a: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尊重人，不插嘴，發言要舉手，專心聆聽 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有問題要請王老師處理，不能以牙還牙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注意安全，走廊不奔跑，遵守遊戲器材使用規則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學用品要帶齊，真的沒帶向同學借，學會解決問題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kumimoji="0"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2292" name="Picture 4" descr="08%B0%CA%B5e%B4%A1%B9%CF%2F08%A4%DF%AB%AC%2F02%2F04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765175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領域學習</a:t>
            </a:r>
            <a:endParaRPr lang="zh-TW" altLang="en-US" smtClean="0">
              <a:ea typeface="華康海報體 Std W9" pitchFamily="82" charset="-120"/>
              <a:sym typeface="Wingdings 2" pitchFamily="18" charset="2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73238"/>
            <a:ext cx="7921625" cy="4395787"/>
          </a:xfrm>
        </p:spPr>
        <p:txBody>
          <a:bodyPr/>
          <a:lstStyle/>
          <a:p>
            <a:pPr marL="355600" indent="-355600" eaLnBrk="1" hangingPunct="1">
              <a:spcAft>
                <a:spcPct val="20000"/>
              </a:spcAft>
            </a:pP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國語文領域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zh-TW" altLang="en-US" sz="2800" dirty="0" smtClean="0">
              <a:latin typeface="標楷體" pitchFamily="65" charset="-120"/>
              <a:ea typeface="標楷體" pitchFamily="65" charset="-120"/>
              <a:sym typeface="Wingdings 2" pitchFamily="18" charset="2"/>
            </a:endParaRPr>
          </a:p>
          <a:p>
            <a:pPr marL="901700" lvl="1" indent="-366713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課文朗讀與背誦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901700" lvl="1" indent="-366713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（口語表達能力練習）</a:t>
            </a:r>
            <a:endParaRPr lang="zh-TW" altLang="en-US" dirty="0" smtClean="0">
              <a:latin typeface="標楷體" pitchFamily="65" charset="-120"/>
              <a:ea typeface="標楷體" pitchFamily="65" charset="-120"/>
              <a:sym typeface="Wingdings 2" pitchFamily="18" charset="2"/>
            </a:endParaRPr>
          </a:p>
          <a:p>
            <a:pPr marL="901700" lvl="1" indent="-366713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重視握筆姿勢、筆順正確和字的架構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901700" lvl="1" indent="-366713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學校重視硬筆書法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901700" lvl="1" indent="-366713" eaLnBrk="1" hangingPunct="1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週末：親子共讀繪本，鼓勵孩子大量閱讀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901700" lvl="1" indent="-366713" eaLnBrk="1" hangingPunct="1">
              <a:buFontTx/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（素養導向，評量題幹較長）</a:t>
            </a:r>
          </a:p>
        </p:txBody>
      </p:sp>
      <p:pic>
        <p:nvPicPr>
          <p:cNvPr id="13316" name="Picture 4" descr="08%B0%CA%B5e%B4%A1%B9%CF%2F08%A4%DF%AB%AC%2F02%2F05%2E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16238" y="1052513"/>
            <a:ext cx="209550" cy="352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領域學習</a:t>
            </a:r>
            <a:endParaRPr lang="zh-TW" altLang="en-US" smtClean="0">
              <a:ea typeface="華康海報體 Std W9" pitchFamily="82" charset="-120"/>
              <a:sym typeface="Wingdings 2" pitchFamily="18" charset="2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2060575"/>
            <a:ext cx="7488238" cy="3816350"/>
          </a:xfrm>
        </p:spPr>
        <p:txBody>
          <a:bodyPr/>
          <a:lstStyle/>
          <a:p>
            <a:pPr marL="711200" indent="-711200" eaLnBrk="1" hangingPunct="1">
              <a:spcAft>
                <a:spcPct val="45000"/>
              </a:spcAft>
            </a:pP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數學領域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zh-TW" altLang="en-US" dirty="0" smtClean="0">
              <a:latin typeface="標楷體" pitchFamily="65" charset="-120"/>
              <a:ea typeface="標楷體" pitchFamily="65" charset="-120"/>
              <a:sym typeface="Wingdings 2" pitchFamily="18" charset="2"/>
            </a:endParaRPr>
          </a:p>
          <a:p>
            <a:pPr marL="1144588" lvl="1" indent="-609600" eaLnBrk="1" hangingPunct="1">
              <a:spcBef>
                <a:spcPct val="400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按照課本進度進行教學，操作多於紙筆</a:t>
            </a:r>
          </a:p>
          <a:p>
            <a:pPr marL="1144588" lvl="1" indent="-609600" eaLnBrk="1" hangingPunct="1">
              <a:spcBef>
                <a:spcPct val="400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發現習作有較多困難之處，會再發練習卷加強練習</a:t>
            </a:r>
          </a:p>
          <a:p>
            <a:pPr marL="1144588" lvl="1" indent="-609600" eaLnBrk="1" hangingPunct="1">
              <a:spcBef>
                <a:spcPct val="400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數學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8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格簿</a:t>
            </a:r>
          </a:p>
          <a:p>
            <a:pPr marL="1144588" lvl="1" indent="-609600" eaLnBrk="1" hangingPunct="1">
              <a:spcBef>
                <a:spcPct val="40000"/>
              </a:spcBef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sym typeface="Wingdings 2" pitchFamily="18" charset="2"/>
              </a:rPr>
              <a:t>數學重點複習 </a:t>
            </a:r>
          </a:p>
        </p:txBody>
      </p:sp>
      <p:pic>
        <p:nvPicPr>
          <p:cNvPr id="14340" name="Picture 4" descr="08%B0%CA%B5e%B4%A1%B9%CF%2F08%A4%DF%AB%AC%2F02%2F05%2E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113" y="1052513"/>
            <a:ext cx="209550" cy="352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ea typeface="標楷體" pitchFamily="65" charset="-120"/>
              </a:rPr>
              <a:t>領域學習</a:t>
            </a:r>
            <a:endParaRPr lang="zh-TW" altLang="en-US" smtClean="0"/>
          </a:p>
        </p:txBody>
      </p:sp>
      <p:sp>
        <p:nvSpPr>
          <p:cNvPr id="1536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539750" y="1844675"/>
            <a:ext cx="7558088" cy="4114800"/>
          </a:xfrm>
        </p:spPr>
        <p:txBody>
          <a:bodyPr/>
          <a:lstStyle/>
          <a:p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生活領域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FontTx/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   -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自然課程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 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觀察、實作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Tx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-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音樂課程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 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融入雙語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Tx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-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美勞課程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 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繪畫、勞作、欣賞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8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5364" name="Picture 4" descr="08%B0%CA%B5e%B4%A1%B9%CF%2F08%A4%DF%AB%AC%2F02%2F05%2Egif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16238" y="1052513"/>
            <a:ext cx="209550" cy="3524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ea typeface="標楷體" pitchFamily="65" charset="-120"/>
              </a:rPr>
              <a:t>評量方式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7772400" cy="4114800"/>
          </a:xfrm>
        </p:spPr>
        <p:txBody>
          <a:bodyPr/>
          <a:lstStyle/>
          <a:p>
            <a:r>
              <a:rPr lang="zh-TW" altLang="en-US" sz="2800" u="sng" dirty="0" smtClean="0">
                <a:latin typeface="標楷體" pitchFamily="65" charset="-120"/>
                <a:ea typeface="標楷體" pitchFamily="65" charset="-120"/>
              </a:rPr>
              <a:t>考試內容</a:t>
            </a: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1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b="1" dirty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平時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成績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學習態度、作業繳交、小考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z="2800" b="1" dirty="0" smtClean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b="1" dirty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   卷、</a:t>
            </a:r>
            <a:r>
              <a:rPr lang="zh-TW" altLang="en-US" sz="2800" b="1" dirty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聆聽、發表等多元評量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FontTx/>
              <a:buNone/>
            </a:pP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    段</a:t>
            </a:r>
            <a:r>
              <a:rPr lang="zh-TW" altLang="en-US" sz="2800" b="1" dirty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考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成績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全校表定的定期考查，生活只考  </a:t>
            </a:r>
            <a:endParaRPr lang="en-US" altLang="zh-TW" sz="2800" b="1" dirty="0" smtClean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800" b="1" dirty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            期末考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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平時成績佔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50%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＋段考成績</a:t>
            </a:r>
            <a:r>
              <a:rPr lang="en-US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50%</a:t>
            </a:r>
          </a:p>
          <a:p>
            <a:pPr>
              <a:buFontTx/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3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、功課表上有列的科目包括積木，雙語課程，本土語課程，國際教育等都會打學期成績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endParaRPr lang="zh-TW" altLang="en-US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FontTx/>
              <a:buNone/>
            </a:pPr>
            <a:endParaRPr lang="zh-TW" altLang="en-US" sz="2800" u="sng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6388" name="Picture 4" descr="08%B0%CA%B5e%B4%A1%B9%CF%2F08%A4%DF%AB%AC%2F02%2F03%2E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1052513"/>
            <a:ext cx="2095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010005A">
  <a:themeElements>
    <a:clrScheme name="12010005A 1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FF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E72DB9"/>
      </a:accent6>
      <a:hlink>
        <a:srgbClr val="FF33CC"/>
      </a:hlink>
      <a:folHlink>
        <a:srgbClr val="B2B2B2"/>
      </a:folHlink>
    </a:clrScheme>
    <a:fontScheme name="12010005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010005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010005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FF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E7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FF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E72DB9"/>
        </a:accent6>
        <a:hlink>
          <a:srgbClr val="FF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FF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E72DB9"/>
        </a:accent6>
        <a:hlink>
          <a:srgbClr val="FF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10005A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FF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E72DB9"/>
        </a:accent6>
        <a:hlink>
          <a:srgbClr val="FF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12010005A 1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FF33CC"/>
    </a:accent2>
    <a:accent3>
      <a:srgbClr val="FFFFFF"/>
    </a:accent3>
    <a:accent4>
      <a:srgbClr val="000000"/>
    </a:accent4>
    <a:accent5>
      <a:srgbClr val="AAE2CA"/>
    </a:accent5>
    <a:accent6>
      <a:srgbClr val="E72DB9"/>
    </a:accent6>
    <a:hlink>
      <a:srgbClr val="FF33CC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</TotalTime>
  <Words>1013</Words>
  <Application>Microsoft Office PowerPoint</Application>
  <PresentationFormat>如螢幕大小 (4:3)</PresentationFormat>
  <Paragraphs>121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8" baseType="lpstr">
      <vt:lpstr>華康海報體 Std W9</vt:lpstr>
      <vt:lpstr>新細明體</vt:lpstr>
      <vt:lpstr>標楷體</vt:lpstr>
      <vt:lpstr>Times New Roman</vt:lpstr>
      <vt:lpstr>Wingdings 2</vt:lpstr>
      <vt:lpstr>12010005A</vt:lpstr>
      <vt:lpstr>二年七班親師座談</vt:lpstr>
      <vt:lpstr>班級家長代表圈選排序</vt:lpstr>
      <vt:lpstr>導師</vt:lpstr>
      <vt:lpstr>導師教學理念</vt:lpstr>
      <vt:lpstr>我們的約定</vt:lpstr>
      <vt:lpstr>領域學習</vt:lpstr>
      <vt:lpstr>領域學習</vt:lpstr>
      <vt:lpstr>領域學習</vt:lpstr>
      <vt:lpstr>評量方式</vt:lpstr>
      <vt:lpstr>健康促進</vt:lpstr>
      <vt:lpstr>晨間時間規劃 </vt:lpstr>
      <vt:lpstr>回家作業</vt:lpstr>
      <vt:lpstr>在家指導作業原則</vt:lpstr>
      <vt:lpstr>學校宣導1</vt:lpstr>
      <vt:lpstr>學校宣導2</vt:lpstr>
      <vt:lpstr>學校宣導3</vt:lpstr>
      <vt:lpstr>PowerPoint 簡報</vt:lpstr>
      <vt:lpstr>請家長配合事項1</vt:lpstr>
      <vt:lpstr>請家長配合事項2</vt:lpstr>
      <vt:lpstr>補充教材</vt:lpstr>
      <vt:lpstr>親師互動和分享</vt:lpstr>
      <vt:lpstr>謝   謝  光   臨 中 秋 節 快 樂</vt:lpstr>
    </vt:vector>
  </TitlesOfParts>
  <Company>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六年五班親師座談</dc:title>
  <dc:creator>admin</dc:creator>
  <cp:lastModifiedBy>csps</cp:lastModifiedBy>
  <cp:revision>179</cp:revision>
  <dcterms:created xsi:type="dcterms:W3CDTF">2007-09-09T04:28:20Z</dcterms:created>
  <dcterms:modified xsi:type="dcterms:W3CDTF">2022-09-07T11:58:06Z</dcterms:modified>
</cp:coreProperties>
</file>