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915E4-EF9B-4C24-9519-95AE6AEE7AA0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FACE-6F9C-4D12-92B5-70970CC12A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7159E217-074A-42C0-B47F-0FE4924FE303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F633C470-AD14-470A-9DEB-7BA1D2C6E08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6DC8634-E04D-4600-A37C-86394CFBF10A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8B39610-6B59-4CB2-AB92-6220654763DC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D14D2F6-0666-47B2-8DB5-1DA4659C945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C0FDDC40-1612-4EC5-B17B-19D9ACF09A3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4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509EA1F-522E-4D79-ABD6-C1C895C16822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964817C-89E4-445B-B2ED-AA9ABBA90397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7E207F6-C872-467B-95CE-EF60ED1698D5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49AE094-28FC-411F-ADE7-81CBBFCA111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8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F9EB00C-A8D7-421D-9DF3-292A68092480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C90B1E2-BC77-418D-91B8-DC94850A9564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2116138"/>
            <a:ext cx="4371975" cy="199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4259263"/>
            <a:ext cx="4371975" cy="19923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E98E-2633-4595-BBF4-52D6815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0E4A-C09A-4436-A081-A2198613D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05CBC9E-4E94-466D-921E-BA6DFAC8E47B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10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4-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青溪國小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70C0"/>
                </a:solidFill>
              </a:rPr>
              <a:t>視力保健宣導</a:t>
            </a:r>
            <a:endParaRPr lang="zh-TW" altLang="en-US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524000"/>
            <a:ext cx="758983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裝置隔濾鏡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以防止反射光。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6148" name="Picture 4" descr="http://www.taipeilink.net/activity/bhp2002/eyes/img/1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2438400" y="3886200"/>
            <a:ext cx="4722813" cy="2043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營養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514600"/>
            <a:ext cx="75739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均衡飲食，不挑食。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經常攝取含有維生素Ａ豐富的食物，如：胡蘿蔔、蕃茄、菠菜等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深綠色、深黃色蔬菜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蛋黃、肝臟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7172" name="Picture 4" descr="j02325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85800"/>
            <a:ext cx="1817688" cy="14843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7180" name="Picture 12" descr="j024621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77000" y="457200"/>
            <a:ext cx="2406650" cy="1952625"/>
          </a:xfrm>
        </p:spPr>
      </p:pic>
      <p:pic>
        <p:nvPicPr>
          <p:cNvPr id="24581" name="Picture 9" descr="j034487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10200"/>
            <a:ext cx="1858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j02461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1066800"/>
            <a:ext cx="15843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運動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3352800"/>
            <a:ext cx="4343400" cy="855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多做戶外運動。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8208" name="Picture 16" descr="j021341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4953000"/>
            <a:ext cx="2522538" cy="1374775"/>
          </a:xfrm>
        </p:spPr>
      </p:pic>
      <p:pic>
        <p:nvPicPr>
          <p:cNvPr id="8198" name="Picture 6" descr="j021292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4200" y="1600200"/>
            <a:ext cx="1747838" cy="18462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5605" name="Picture 13" descr="j021297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05000"/>
            <a:ext cx="1812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 descr="j021297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724400"/>
            <a:ext cx="16462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保健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4000" dirty="0" smtClean="0">
                <a:ea typeface="標楷體" pitchFamily="65" charset="-120"/>
              </a:rPr>
              <a:t>視力需</a:t>
            </a:r>
            <a:r>
              <a:rPr lang="zh-TW" altLang="en-US" sz="4000" dirty="0" smtClean="0">
                <a:solidFill>
                  <a:srgbClr val="FF0000"/>
                </a:solidFill>
                <a:ea typeface="標楷體" pitchFamily="65" charset="-120"/>
              </a:rPr>
              <a:t>定期接受檢查</a:t>
            </a:r>
            <a:r>
              <a:rPr lang="zh-TW" altLang="en-US" sz="4000" dirty="0" smtClean="0">
                <a:ea typeface="標楷體" pitchFamily="65" charset="-120"/>
              </a:rPr>
              <a:t>，若須配戴眼鏡，應依眼科醫師處方才可裝配。</a:t>
            </a:r>
            <a:r>
              <a:rPr lang="en-US" altLang="zh-TW" sz="2800" dirty="0" smtClean="0"/>
              <a:t> </a:t>
            </a:r>
          </a:p>
        </p:txBody>
      </p:sp>
      <p:pic>
        <p:nvPicPr>
          <p:cNvPr id="87046" name="Picture 6" descr="j023972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0" y="914400"/>
            <a:ext cx="2409825" cy="6937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6629" name="Picture 8" descr="bd20144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062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視網膜剝離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從周邊視野出現黑幕樣視野缺損，並逐漸向中間蔓延開來，一旦侵犯視網膜中心黃斑部則視力急劇下降。</a:t>
            </a:r>
            <a:r>
              <a:rPr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4" eaLnBrk="1" hangingPunct="1">
              <a:defRPr/>
            </a:pPr>
            <a:endParaRPr lang="en-US" altLang="zh-TW" sz="1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黃斑部出血病變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ea typeface="標楷體" pitchFamily="65" charset="-120"/>
              </a:rPr>
              <a:t>血管增生或甚至出血、結疤等，視力變得很差</a:t>
            </a:r>
            <a:r>
              <a:rPr lang="zh-TW" altLang="en-US" sz="2400" dirty="0" smtClean="0">
                <a:solidFill>
                  <a:srgbClr val="002060"/>
                </a:solidFill>
              </a:rPr>
              <a:t>。</a:t>
            </a:r>
            <a:endParaRPr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高度近視的併發症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315200" cy="1914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要如何預防近視的發生</a:t>
            </a:r>
            <a:endParaRPr lang="en-US" altLang="zh-TW" sz="5400" dirty="0" smtClean="0">
              <a:solidFill>
                <a:srgbClr val="002060"/>
              </a:solidFill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5400" dirty="0" smtClean="0">
                <a:solidFill>
                  <a:srgbClr val="002060"/>
                </a:solidFill>
                <a:ea typeface="標楷體" pitchFamily="65" charset="-120"/>
              </a:rPr>
              <a:t>            </a:t>
            </a: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與惡化呢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495800"/>
            <a:ext cx="7391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環境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351837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多接觸大自然、多看遠方綠色景物。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3076" name="Picture 4" descr="ShowLetter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09800" y="3581400"/>
            <a:ext cx="5064125" cy="27416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3078" name="Picture 6" descr="an02323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124200"/>
            <a:ext cx="2278063" cy="1706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8" descr="j034445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7750" y="5410200"/>
            <a:ext cx="1746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看書寫字時，桌椅高度必須按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身高調整。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姿勢要端正，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抬頭挺胸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，眼睛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距離桌面以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為宜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且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視線與書本須垂直。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姿勢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連續寫字、閱讀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分鐘需休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息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每天放學後在家用眼力時間（含看書、寫字、電視、電腦、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小說、電動玩具、鋼琴</a:t>
            </a:r>
            <a:r>
              <a:rPr lang="en-US" altLang="zh-TW" sz="4000" dirty="0" smtClean="0">
                <a:ea typeface="標楷體" pitchFamily="65" charset="-120"/>
              </a:rPr>
              <a:t>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不超過兩小時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為原則，以免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眼睛過度疲勞。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時間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7662863" cy="1600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應保持與電視畫面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對角線</a:t>
            </a:r>
            <a:r>
              <a:rPr lang="en-US" altLang="zh-TW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6~8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倍</a:t>
            </a: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的距離觀看。</a:t>
            </a:r>
          </a:p>
        </p:txBody>
      </p:sp>
      <p:pic>
        <p:nvPicPr>
          <p:cNvPr id="5130" name="Picture 10" descr="圖片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2425" y="3733800"/>
            <a:ext cx="8791575" cy="2451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78763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觀看電視的角度以不超過畫面左右的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之內最適合。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4360862" cy="4135437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endParaRPr lang="en-US" altLang="zh-TW" sz="4000" smtClean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zh-TW" altLang="en-US" sz="28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H="1">
            <a:off x="7631113" y="2286000"/>
            <a:ext cx="1360487" cy="168275"/>
            <a:chOff x="0" y="0"/>
            <a:chExt cx="3655" cy="1162"/>
          </a:xfrm>
        </p:grpSpPr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693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 altLang="zh-TW" sz="1800">
                <a:latin typeface="Arial" charset="0"/>
                <a:ea typeface="新細明體" charset="0"/>
              </a:endParaRPr>
            </a:p>
            <a:p>
              <a:pPr eaLnBrk="0" hangingPunct="0">
                <a:defRPr/>
              </a:pPr>
              <a:endParaRPr lang="zh-TW" altLang="en-US" sz="1800">
                <a:latin typeface="Arial" charset="0"/>
                <a:ea typeface="新細明體" charset="0"/>
              </a:endParaRP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693" y="0"/>
              <a:ext cx="1962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800" smtClean="0">
                  <a:latin typeface="Arial" pitchFamily="34" charset="0"/>
                </a:rPr>
                <a:t>  </a:t>
              </a:r>
              <a:r>
                <a:rPr lang="en-US" altLang="zh-TW" sz="9700" smtClean="0">
                  <a:latin typeface="Arial" pitchFamily="34" charset="0"/>
                </a:rPr>
                <a:t> </a:t>
              </a:r>
              <a:r>
                <a:rPr lang="en-US" altLang="zh-TW" sz="1800" smtClean="0">
                  <a:latin typeface="Arial" pitchFamily="34" charset="0"/>
                </a:rPr>
                <a:t>                                                     </a:t>
              </a:r>
            </a:p>
          </p:txBody>
        </p:sp>
      </p:grpSp>
      <p:pic>
        <p:nvPicPr>
          <p:cNvPr id="20485" name="Picture 7" descr="4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6934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662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夜間看電視時，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室內仍需亮起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燈光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電視畫面的高度比兩眼平視時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略低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/>
              <a:t> </a:t>
            </a: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sz="2800" dirty="0" smtClean="0"/>
          </a:p>
        </p:txBody>
      </p:sp>
      <p:pic>
        <p:nvPicPr>
          <p:cNvPr id="75780" name="Picture 1028" descr="http://www.taipeilink.net/activity/bhp2002/eyes/img/4-3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00600" y="4038600"/>
            <a:ext cx="3889375" cy="25923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高山峻嶺</Template>
  <TotalTime>16</TotalTime>
  <Words>340</Words>
  <Application>Microsoft Office PowerPoint</Application>
  <PresentationFormat>如螢幕大小 (4:3)</PresentationFormat>
  <Paragraphs>57</Paragraphs>
  <Slides>13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맑은 고딕</vt:lpstr>
      <vt:lpstr>微軟正黑體</vt:lpstr>
      <vt:lpstr>新細明體</vt:lpstr>
      <vt:lpstr>標楷體</vt:lpstr>
      <vt:lpstr>Arial</vt:lpstr>
      <vt:lpstr>Calibri</vt:lpstr>
      <vt:lpstr>Gill Sans MT</vt:lpstr>
      <vt:lpstr>Wingdings</vt:lpstr>
      <vt:lpstr>Wingdings 2</vt:lpstr>
      <vt:lpstr>高山峻嶺</vt:lpstr>
      <vt:lpstr>青溪國小</vt:lpstr>
      <vt:lpstr>高度近視的併發症</vt:lpstr>
      <vt:lpstr>PowerPoint 簡報</vt:lpstr>
      <vt:lpstr>環境</vt:lpstr>
      <vt:lpstr>姿勢</vt:lpstr>
      <vt:lpstr>時間</vt:lpstr>
      <vt:lpstr>電視</vt:lpstr>
      <vt:lpstr>觀看電視的角度以不超過畫面左右的30度之內最適合。  </vt:lpstr>
      <vt:lpstr>電視</vt:lpstr>
      <vt:lpstr>電腦</vt:lpstr>
      <vt:lpstr>營養</vt:lpstr>
      <vt:lpstr>運動</vt:lpstr>
      <vt:lpstr>保健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</dc:title>
  <dc:creator>user</dc:creator>
  <cp:lastModifiedBy>user</cp:lastModifiedBy>
  <cp:revision>2</cp:revision>
  <dcterms:created xsi:type="dcterms:W3CDTF">2017-09-05T07:20:57Z</dcterms:created>
  <dcterms:modified xsi:type="dcterms:W3CDTF">2017-09-05T08:57:27Z</dcterms:modified>
</cp:coreProperties>
</file>