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1" r:id="rId1"/>
  </p:sldMasterIdLst>
  <p:notesMasterIdLst>
    <p:notesMasterId r:id="rId10"/>
  </p:notesMasterIdLst>
  <p:sldIdLst>
    <p:sldId id="256" r:id="rId2"/>
    <p:sldId id="275" r:id="rId3"/>
    <p:sldId id="261" r:id="rId4"/>
    <p:sldId id="263" r:id="rId5"/>
    <p:sldId id="267" r:id="rId6"/>
    <p:sldId id="284" r:id="rId7"/>
    <p:sldId id="285" r:id="rId8"/>
    <p:sldId id="264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95C2925-28B3-4845-8D41-8648C10A6C40}">
  <a:tblStyle styleId="{F95C2925-28B3-4845-8D41-8648C10A6C40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3466" autoAdjust="0"/>
  </p:normalViewPr>
  <p:slideViewPr>
    <p:cSldViewPr>
      <p:cViewPr>
        <p:scale>
          <a:sx n="84" d="100"/>
          <a:sy n="84" d="100"/>
        </p:scale>
        <p:origin x="-96" y="-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66032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Shape 5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Shape 4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Shape 4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706650" y="3872628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2081693" y="771271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420475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2362484" y="1670132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6818460" y="1338692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2300611" y="990189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" name="Shape 21"/>
          <p:cNvGrpSpPr/>
          <p:nvPr/>
        </p:nvGrpSpPr>
        <p:grpSpPr>
          <a:xfrm>
            <a:off x="3001074" y="4182123"/>
            <a:ext cx="508850" cy="478710"/>
            <a:chOff x="5972700" y="2330200"/>
            <a:chExt cx="411625" cy="387275"/>
          </a:xfrm>
        </p:grpSpPr>
        <p:sp>
          <p:nvSpPr>
            <p:cNvPr id="22" name="Shape 2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4" name="Shape 24"/>
          <p:cNvGrpSpPr/>
          <p:nvPr/>
        </p:nvGrpSpPr>
        <p:grpSpPr>
          <a:xfrm>
            <a:off x="5861767" y="506559"/>
            <a:ext cx="524974" cy="832144"/>
            <a:chOff x="6718575" y="2318625"/>
            <a:chExt cx="256950" cy="407375"/>
          </a:xfrm>
        </p:grpSpPr>
        <p:sp>
          <p:nvSpPr>
            <p:cNvPr id="25" name="Shape 2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33" name="Shape 33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2757246" y="861969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3509928" y="4757334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5494851" y="4374526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04596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1522903" y="316284"/>
            <a:ext cx="212999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7847950" y="4168078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8507493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8622048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7550021" y="4801657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7325660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8726411" y="3200064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12" name="Shape 112"/>
          <p:cNvGrpSpPr/>
          <p:nvPr/>
        </p:nvGrpSpPr>
        <p:grpSpPr>
          <a:xfrm>
            <a:off x="8142374" y="4477573"/>
            <a:ext cx="508850" cy="478710"/>
            <a:chOff x="5972700" y="2330200"/>
            <a:chExt cx="411625" cy="387275"/>
          </a:xfrm>
        </p:grpSpPr>
        <p:sp>
          <p:nvSpPr>
            <p:cNvPr id="113" name="Shape 11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2139871" y="482539"/>
            <a:ext cx="398657" cy="631920"/>
            <a:chOff x="6718575" y="2318625"/>
            <a:chExt cx="256950" cy="407375"/>
          </a:xfrm>
        </p:grpSpPr>
        <p:sp>
          <p:nvSpPr>
            <p:cNvPr id="116" name="Shape 11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1704596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1522903" y="316284"/>
            <a:ext cx="212999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7847950" y="4168078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/>
          <p:nvPr/>
        </p:nvSpPr>
        <p:spPr>
          <a:xfrm>
            <a:off x="8507493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/>
          <p:nvPr/>
        </p:nvSpPr>
        <p:spPr>
          <a:xfrm>
            <a:off x="8622048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7550021" y="4801657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7325660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8726411" y="3200064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42" name="Shape 142"/>
          <p:cNvGrpSpPr/>
          <p:nvPr/>
        </p:nvGrpSpPr>
        <p:grpSpPr>
          <a:xfrm>
            <a:off x="8142374" y="4477573"/>
            <a:ext cx="508850" cy="478710"/>
            <a:chOff x="5972700" y="2330200"/>
            <a:chExt cx="411625" cy="387275"/>
          </a:xfrm>
        </p:grpSpPr>
        <p:sp>
          <p:nvSpPr>
            <p:cNvPr id="143" name="Shape 14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45" name="Shape 145"/>
          <p:cNvGrpSpPr/>
          <p:nvPr/>
        </p:nvGrpSpPr>
        <p:grpSpPr>
          <a:xfrm>
            <a:off x="2139871" y="482539"/>
            <a:ext cx="398657" cy="631920"/>
            <a:chOff x="6718575" y="2318625"/>
            <a:chExt cx="256950" cy="407375"/>
          </a:xfrm>
        </p:grpSpPr>
        <p:sp>
          <p:nvSpPr>
            <p:cNvPr id="146" name="Shape 14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2830925" y="1200150"/>
            <a:ext cx="2516400" cy="3120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body" idx="2"/>
          </p:nvPr>
        </p:nvSpPr>
        <p:spPr>
          <a:xfrm>
            <a:off x="5651044" y="1200150"/>
            <a:ext cx="2671500" cy="3120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/>
          <p:nvPr/>
        </p:nvSpPr>
        <p:spPr>
          <a:xfrm>
            <a:off x="1704596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1522903" y="316284"/>
            <a:ext cx="212999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7847950" y="4168078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8507493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8622048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/>
          <p:nvPr/>
        </p:nvSpPr>
        <p:spPr>
          <a:xfrm>
            <a:off x="7550021" y="4801657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/>
          <p:nvPr/>
        </p:nvSpPr>
        <p:spPr>
          <a:xfrm>
            <a:off x="7325660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8726411" y="3200064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73" name="Shape 173"/>
          <p:cNvGrpSpPr/>
          <p:nvPr/>
        </p:nvGrpSpPr>
        <p:grpSpPr>
          <a:xfrm>
            <a:off x="8142374" y="4477573"/>
            <a:ext cx="508850" cy="478710"/>
            <a:chOff x="5972700" y="2330200"/>
            <a:chExt cx="411625" cy="387275"/>
          </a:xfrm>
        </p:grpSpPr>
        <p:sp>
          <p:nvSpPr>
            <p:cNvPr id="174" name="Shape 17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76" name="Shape 176"/>
          <p:cNvGrpSpPr/>
          <p:nvPr/>
        </p:nvGrpSpPr>
        <p:grpSpPr>
          <a:xfrm>
            <a:off x="2139871" y="482539"/>
            <a:ext cx="398657" cy="631920"/>
            <a:chOff x="6718575" y="2318625"/>
            <a:chExt cx="256950" cy="407375"/>
          </a:xfrm>
        </p:grpSpPr>
        <p:sp>
          <p:nvSpPr>
            <p:cNvPr id="177" name="Shape 17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8" name="Shape 178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2683000" y="1428750"/>
            <a:ext cx="1858800" cy="2739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300"/>
            </a:lvl1pPr>
            <a:lvl2pPr lvl="1" rtl="0">
              <a:spcBef>
                <a:spcPts val="0"/>
              </a:spcBef>
              <a:buSzPct val="100000"/>
              <a:defRPr sz="1300"/>
            </a:lvl2pPr>
            <a:lvl3pPr lvl="2" rtl="0">
              <a:spcBef>
                <a:spcPts val="0"/>
              </a:spcBef>
              <a:buSzPct val="100000"/>
              <a:defRPr sz="1300"/>
            </a:lvl3pPr>
            <a:lvl4pPr lvl="3" rtl="0">
              <a:spcBef>
                <a:spcPts val="0"/>
              </a:spcBef>
              <a:buSzPct val="100000"/>
              <a:defRPr sz="1300"/>
            </a:lvl4pPr>
            <a:lvl5pPr lvl="4" rtl="0">
              <a:spcBef>
                <a:spcPts val="0"/>
              </a:spcBef>
              <a:buSzPct val="100000"/>
              <a:defRPr sz="1300"/>
            </a:lvl5pPr>
            <a:lvl6pPr lvl="5" rtl="0">
              <a:spcBef>
                <a:spcPts val="0"/>
              </a:spcBef>
              <a:buSzPct val="100000"/>
              <a:defRPr sz="1300"/>
            </a:lvl6pPr>
            <a:lvl7pPr lvl="6" rtl="0">
              <a:spcBef>
                <a:spcPts val="0"/>
              </a:spcBef>
              <a:buSzPct val="100000"/>
              <a:defRPr sz="1300"/>
            </a:lvl7pPr>
            <a:lvl8pPr lvl="7" rtl="0">
              <a:spcBef>
                <a:spcPts val="0"/>
              </a:spcBef>
              <a:buSzPct val="100000"/>
              <a:defRPr sz="1300"/>
            </a:lvl8pPr>
            <a:lvl9pPr lvl="8" rtl="0">
              <a:spcBef>
                <a:spcPts val="0"/>
              </a:spcBef>
              <a:buSzPct val="100000"/>
              <a:defRPr sz="1300"/>
            </a:lvl9pPr>
          </a:lstStyle>
          <a:p>
            <a:endParaRPr/>
          </a:p>
        </p:txBody>
      </p:sp>
      <p:sp>
        <p:nvSpPr>
          <p:cNvPr id="187" name="Shape 187"/>
          <p:cNvSpPr txBox="1">
            <a:spLocks noGrp="1"/>
          </p:cNvSpPr>
          <p:nvPr>
            <p:ph type="body" idx="2"/>
          </p:nvPr>
        </p:nvSpPr>
        <p:spPr>
          <a:xfrm>
            <a:off x="4637113" y="1428750"/>
            <a:ext cx="1858800" cy="2739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300"/>
            </a:lvl1pPr>
            <a:lvl2pPr lvl="1" rtl="0">
              <a:spcBef>
                <a:spcPts val="0"/>
              </a:spcBef>
              <a:buSzPct val="100000"/>
              <a:defRPr sz="1300"/>
            </a:lvl2pPr>
            <a:lvl3pPr lvl="2" rtl="0">
              <a:spcBef>
                <a:spcPts val="0"/>
              </a:spcBef>
              <a:buSzPct val="100000"/>
              <a:defRPr sz="1300"/>
            </a:lvl3pPr>
            <a:lvl4pPr lvl="3" rtl="0">
              <a:spcBef>
                <a:spcPts val="0"/>
              </a:spcBef>
              <a:buSzPct val="100000"/>
              <a:defRPr sz="1300"/>
            </a:lvl4pPr>
            <a:lvl5pPr lvl="4" rtl="0">
              <a:spcBef>
                <a:spcPts val="0"/>
              </a:spcBef>
              <a:buSzPct val="100000"/>
              <a:defRPr sz="1300"/>
            </a:lvl5pPr>
            <a:lvl6pPr lvl="5" rtl="0">
              <a:spcBef>
                <a:spcPts val="0"/>
              </a:spcBef>
              <a:buSzPct val="100000"/>
              <a:defRPr sz="1300"/>
            </a:lvl6pPr>
            <a:lvl7pPr lvl="6" rtl="0">
              <a:spcBef>
                <a:spcPts val="0"/>
              </a:spcBef>
              <a:buSzPct val="100000"/>
              <a:defRPr sz="1300"/>
            </a:lvl7pPr>
            <a:lvl8pPr lvl="7" rtl="0">
              <a:spcBef>
                <a:spcPts val="0"/>
              </a:spcBef>
              <a:buSzPct val="100000"/>
              <a:defRPr sz="1300"/>
            </a:lvl8pPr>
            <a:lvl9pPr lvl="8" rtl="0">
              <a:spcBef>
                <a:spcPts val="0"/>
              </a:spcBef>
              <a:buSzPct val="100000"/>
              <a:defRPr sz="1300"/>
            </a:lvl9pPr>
          </a:lstStyle>
          <a:p>
            <a:endParaRPr/>
          </a:p>
        </p:txBody>
      </p:sp>
      <p:sp>
        <p:nvSpPr>
          <p:cNvPr id="188" name="Shape 188"/>
          <p:cNvSpPr txBox="1">
            <a:spLocks noGrp="1"/>
          </p:cNvSpPr>
          <p:nvPr>
            <p:ph type="body" idx="3"/>
          </p:nvPr>
        </p:nvSpPr>
        <p:spPr>
          <a:xfrm>
            <a:off x="6591227" y="1428750"/>
            <a:ext cx="1858800" cy="2739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300"/>
            </a:lvl1pPr>
            <a:lvl2pPr lvl="1" rtl="0">
              <a:spcBef>
                <a:spcPts val="0"/>
              </a:spcBef>
              <a:buSzPct val="100000"/>
              <a:defRPr sz="1300"/>
            </a:lvl2pPr>
            <a:lvl3pPr lvl="2" rtl="0">
              <a:spcBef>
                <a:spcPts val="0"/>
              </a:spcBef>
              <a:buSzPct val="100000"/>
              <a:defRPr sz="1300"/>
            </a:lvl3pPr>
            <a:lvl4pPr lvl="3" rtl="0">
              <a:spcBef>
                <a:spcPts val="0"/>
              </a:spcBef>
              <a:buSzPct val="100000"/>
              <a:defRPr sz="1300"/>
            </a:lvl4pPr>
            <a:lvl5pPr lvl="4" rtl="0">
              <a:spcBef>
                <a:spcPts val="0"/>
              </a:spcBef>
              <a:buSzPct val="100000"/>
              <a:defRPr sz="1300"/>
            </a:lvl5pPr>
            <a:lvl6pPr lvl="5" rtl="0">
              <a:spcBef>
                <a:spcPts val="0"/>
              </a:spcBef>
              <a:buSzPct val="100000"/>
              <a:defRPr sz="1300"/>
            </a:lvl6pPr>
            <a:lvl7pPr lvl="6" rtl="0">
              <a:spcBef>
                <a:spcPts val="0"/>
              </a:spcBef>
              <a:buSzPct val="100000"/>
              <a:defRPr sz="1300"/>
            </a:lvl7pPr>
            <a:lvl8pPr lvl="7" rtl="0">
              <a:spcBef>
                <a:spcPts val="0"/>
              </a:spcBef>
              <a:buSzPct val="100000"/>
              <a:defRPr sz="1300"/>
            </a:lvl8pPr>
            <a:lvl9pPr lvl="8" rtl="0">
              <a:spcBef>
                <a:spcPts val="0"/>
              </a:spcBef>
              <a:buSzPct val="100000"/>
              <a:defRPr sz="1300"/>
            </a:lvl9pPr>
          </a:lstStyle>
          <a:p>
            <a:endParaRPr/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2" name="Shape 192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/>
          <p:nvPr/>
        </p:nvSpPr>
        <p:spPr>
          <a:xfrm>
            <a:off x="1704596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/>
          <p:nvPr/>
        </p:nvSpPr>
        <p:spPr>
          <a:xfrm>
            <a:off x="1522903" y="316284"/>
            <a:ext cx="212999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/>
          <p:nvPr/>
        </p:nvSpPr>
        <p:spPr>
          <a:xfrm>
            <a:off x="7847950" y="4168078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/>
          <p:nvPr/>
        </p:nvSpPr>
        <p:spPr>
          <a:xfrm>
            <a:off x="8507493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9" name="Shape 199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/>
          <p:nvPr/>
        </p:nvSpPr>
        <p:spPr>
          <a:xfrm>
            <a:off x="8622048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7550021" y="4801657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/>
          <p:nvPr/>
        </p:nvSpPr>
        <p:spPr>
          <a:xfrm>
            <a:off x="7325660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8726411" y="3200064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05" name="Shape 205"/>
          <p:cNvGrpSpPr/>
          <p:nvPr/>
        </p:nvGrpSpPr>
        <p:grpSpPr>
          <a:xfrm>
            <a:off x="8142374" y="4477573"/>
            <a:ext cx="508850" cy="478710"/>
            <a:chOff x="5972700" y="2330200"/>
            <a:chExt cx="411625" cy="387275"/>
          </a:xfrm>
        </p:grpSpPr>
        <p:sp>
          <p:nvSpPr>
            <p:cNvPr id="206" name="Shape 206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08" name="Shape 208"/>
          <p:cNvGrpSpPr/>
          <p:nvPr/>
        </p:nvGrpSpPr>
        <p:grpSpPr>
          <a:xfrm>
            <a:off x="2139871" y="482539"/>
            <a:ext cx="398657" cy="631920"/>
            <a:chOff x="6718575" y="2318625"/>
            <a:chExt cx="256950" cy="407375"/>
          </a:xfrm>
        </p:grpSpPr>
        <p:sp>
          <p:nvSpPr>
            <p:cNvPr id="209" name="Shape 20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3" name="Shape 21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4" name="Shape 21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6" name="Shape 21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8" name="Shape 218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7" name="Shape 247"/>
          <p:cNvSpPr/>
          <p:nvPr/>
        </p:nvSpPr>
        <p:spPr>
          <a:xfrm>
            <a:off x="-117275" y="847256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/>
          <p:nvPr/>
        </p:nvSpPr>
        <p:spPr>
          <a:xfrm>
            <a:off x="1156975" y="-137273"/>
            <a:ext cx="398700" cy="398699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/>
          <p:nvPr/>
        </p:nvSpPr>
        <p:spPr>
          <a:xfrm>
            <a:off x="1397225" y="337513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/>
          <p:nvPr/>
        </p:nvSpPr>
        <p:spPr>
          <a:xfrm>
            <a:off x="488128" y="1334484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/>
          <p:nvPr/>
        </p:nvSpPr>
        <p:spPr>
          <a:xfrm>
            <a:off x="7847950" y="4168078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/>
          <p:nvPr/>
        </p:nvSpPr>
        <p:spPr>
          <a:xfrm>
            <a:off x="8507493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/>
          <p:nvPr/>
        </p:nvSpPr>
        <p:spPr>
          <a:xfrm>
            <a:off x="8622048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/>
          <p:nvPr/>
        </p:nvSpPr>
        <p:spPr>
          <a:xfrm>
            <a:off x="7550021" y="4801657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7" name="Shape 257"/>
          <p:cNvSpPr/>
          <p:nvPr/>
        </p:nvSpPr>
        <p:spPr>
          <a:xfrm>
            <a:off x="7325660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/>
          <p:nvPr/>
        </p:nvSpPr>
        <p:spPr>
          <a:xfrm>
            <a:off x="258289" y="1577100"/>
            <a:ext cx="93900" cy="93899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/>
          <p:nvPr/>
        </p:nvSpPr>
        <p:spPr>
          <a:xfrm>
            <a:off x="8726411" y="3200064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60" name="Shape 260"/>
          <p:cNvGrpSpPr/>
          <p:nvPr/>
        </p:nvGrpSpPr>
        <p:grpSpPr>
          <a:xfrm>
            <a:off x="8142374" y="4477573"/>
            <a:ext cx="508850" cy="478710"/>
            <a:chOff x="5972700" y="2330200"/>
            <a:chExt cx="411625" cy="387275"/>
          </a:xfrm>
        </p:grpSpPr>
        <p:sp>
          <p:nvSpPr>
            <p:cNvPr id="261" name="Shape 261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63" name="Shape 263"/>
          <p:cNvGrpSpPr/>
          <p:nvPr/>
        </p:nvGrpSpPr>
        <p:grpSpPr>
          <a:xfrm>
            <a:off x="545621" y="382389"/>
            <a:ext cx="398657" cy="631920"/>
            <a:chOff x="6718575" y="2318625"/>
            <a:chExt cx="256950" cy="407375"/>
          </a:xfrm>
        </p:grpSpPr>
        <p:sp>
          <p:nvSpPr>
            <p:cNvPr id="264" name="Shape 26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72" name="Shape 272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○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rPr>
              <a:t>‹#›</a:t>
            </a:fld>
            <a:endParaRPr lang="en" sz="1200">
              <a:solidFill>
                <a:srgbClr val="A6BCC9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6" r:id="rId6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teller.com.tw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zh-TW" altLang="en-US" sz="5400" dirty="0" smtClean="0">
                <a:latin typeface="王漢宗顏楷體繁" panose="02000500000000000000" pitchFamily="2" charset="-120"/>
                <a:ea typeface="王漢宗顏楷體繁" panose="02000500000000000000" pitchFamily="2" charset="-120"/>
              </a:rPr>
              <a:t>課程</a:t>
            </a:r>
            <a:r>
              <a:rPr lang="en-US" altLang="zh-TW" sz="5400" dirty="0" smtClean="0">
                <a:latin typeface="王漢宗顏楷體繁" panose="02000500000000000000" pitchFamily="2" charset="-120"/>
                <a:ea typeface="王漢宗顏楷體繁" panose="02000500000000000000" pitchFamily="2" charset="-120"/>
              </a:rPr>
              <a:t/>
            </a:r>
            <a:br>
              <a:rPr lang="en-US" altLang="zh-TW" sz="5400" dirty="0" smtClean="0">
                <a:latin typeface="王漢宗顏楷體繁" panose="02000500000000000000" pitchFamily="2" charset="-120"/>
                <a:ea typeface="王漢宗顏楷體繁" panose="02000500000000000000" pitchFamily="2" charset="-120"/>
              </a:rPr>
            </a:br>
            <a:r>
              <a:rPr lang="zh-TW" altLang="en-US" sz="5400" dirty="0" smtClean="0">
                <a:latin typeface="王漢宗顏楷體繁" panose="02000500000000000000" pitchFamily="2" charset="-120"/>
                <a:ea typeface="王漢宗顏楷體繁" panose="02000500000000000000" pitchFamily="2" charset="-120"/>
              </a:rPr>
              <a:t>教學設計</a:t>
            </a:r>
            <a:endParaRPr lang="en" sz="5400" dirty="0">
              <a:latin typeface="王漢宗顏楷體繁" panose="02000500000000000000" pitchFamily="2" charset="-120"/>
              <a:ea typeface="王漢宗顏楷體繁" panose="02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 dirty="0"/>
          </a:p>
        </p:txBody>
      </p:sp>
      <p:pic>
        <p:nvPicPr>
          <p:cNvPr id="6" name="圖片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31640" y="627534"/>
            <a:ext cx="6408712" cy="39604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矩形 1"/>
          <p:cNvSpPr/>
          <p:nvPr/>
        </p:nvSpPr>
        <p:spPr>
          <a:xfrm>
            <a:off x="1691680" y="51470"/>
            <a:ext cx="22669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dirty="0">
                <a:solidFill>
                  <a:schemeClr val="accent1">
                    <a:lumMod val="50000"/>
                  </a:schemeClr>
                </a:solidFill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K-12</a:t>
            </a:r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課綱</a:t>
            </a:r>
            <a:endParaRPr lang="zh-TW" alt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zh-TW" altLang="en-US" sz="3200" dirty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面對教學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2834880" y="1059582"/>
            <a:ext cx="5292300" cy="3267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571500" indent="-342900">
              <a:buFont typeface="Wingdings" panose="05000000000000000000" pitchFamily="2" charset="2"/>
              <a:buChar char="l"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5" name="Shape 425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244" y="555526"/>
            <a:ext cx="6336704" cy="42577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algn="ctr"/>
            <a:r>
              <a:rPr lang="zh-TW" altLang="en-US" sz="3200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課程教學策略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53" name="Shape 453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059832" y="1131590"/>
            <a:ext cx="4608512" cy="259228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71051"/>
            <a:ext cx="4213498" cy="32356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465890" y="3579863"/>
            <a:ext cx="47541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(1)</a:t>
            </a:r>
            <a:r>
              <a:rPr lang="zh-TW" altLang="en-US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分析：分析學習者、課程內容、環境等。</a:t>
            </a:r>
          </a:p>
          <a:p>
            <a:r>
              <a:rPr lang="en-US" altLang="zh-TW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(2)</a:t>
            </a:r>
            <a:r>
              <a:rPr lang="zh-TW" altLang="en-US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設計：進行課程規劃、設定課程目標等。</a:t>
            </a:r>
          </a:p>
          <a:p>
            <a:r>
              <a:rPr lang="en-US" altLang="zh-TW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(3)</a:t>
            </a:r>
            <a:r>
              <a:rPr lang="zh-TW" altLang="en-US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發展：課程表現形式、教學活動設計、回饋設計等。</a:t>
            </a:r>
          </a:p>
          <a:p>
            <a:r>
              <a:rPr lang="en-US" altLang="zh-TW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(4)</a:t>
            </a:r>
            <a:r>
              <a:rPr lang="zh-TW" altLang="en-US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執行：實際操作課程、教學活動演示等。</a:t>
            </a:r>
          </a:p>
          <a:p>
            <a:r>
              <a:rPr lang="en-US" altLang="zh-TW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(5)</a:t>
            </a:r>
            <a:r>
              <a:rPr lang="zh-TW" altLang="en-US" dirty="0">
                <a:solidFill>
                  <a:schemeClr val="accent1"/>
                </a:solidFill>
                <a:latin typeface="王漢宗粗鋼體一標準" pitchFamily="18" charset="-120"/>
                <a:ea typeface="王漢宗粗鋼體一標準" pitchFamily="18" charset="-120"/>
              </a:rPr>
              <a:t>評估：課程內容評估、學習者學習效果評估等。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/>
            <a:r>
              <a:rPr lang="zh-TW" altLang="en-US" sz="3200" dirty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閱讀樂園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82" name="Shape 482"/>
          <p:cNvSpPr/>
          <p:nvPr/>
        </p:nvSpPr>
        <p:spPr>
          <a:xfrm>
            <a:off x="3642279" y="1045150"/>
            <a:ext cx="1948800" cy="1948800"/>
          </a:xfrm>
          <a:prstGeom prst="ellipse">
            <a:avLst/>
          </a:prstGeom>
          <a:noFill/>
          <a:ln w="9525" cap="flat" cmpd="sng">
            <a:solidFill>
              <a:srgbClr val="FFB6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zh-TW" altLang="en-US" sz="2000" b="1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晨</a:t>
            </a:r>
            <a:r>
              <a:rPr lang="zh-TW" altLang="en-US" sz="2000" b="1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讀</a:t>
            </a:r>
            <a:endParaRPr lang="en-US" altLang="zh-TW" sz="2000" b="1" dirty="0" smtClean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zh-TW" altLang="en-US" sz="2000" b="1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班級共讀</a:t>
            </a:r>
            <a:endParaRPr lang="en" sz="2000" b="1" dirty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</p:txBody>
      </p:sp>
      <p:sp>
        <p:nvSpPr>
          <p:cNvPr id="483" name="Shape 483"/>
          <p:cNvSpPr/>
          <p:nvPr/>
        </p:nvSpPr>
        <p:spPr>
          <a:xfrm>
            <a:off x="4479533" y="2450691"/>
            <a:ext cx="1948800" cy="1948800"/>
          </a:xfrm>
          <a:prstGeom prst="ellipse">
            <a:avLst/>
          </a:prstGeom>
          <a:noFill/>
          <a:ln w="9525" cap="flat" cmpd="sng">
            <a:solidFill>
              <a:srgbClr val="FC406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lang="en-US" altLang="zh-TW" sz="1800" dirty="0" smtClean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zh-TW" altLang="en-US" sz="2000" b="1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布克聽聽</a:t>
            </a:r>
            <a:endParaRPr lang="en-US" altLang="zh-TW" sz="2000" b="1" dirty="0" smtClean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  <a:p>
            <a:pPr lvl="0" algn="ctr"/>
            <a:r>
              <a:rPr lang="en-US" sz="1800" dirty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  <a:hlinkClick r:id="rId3"/>
              </a:rPr>
              <a:t>http://www.bookteller.com.tw</a:t>
            </a:r>
            <a:r>
              <a:rPr lang="en-US" sz="1800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  <a:hlinkClick r:id="rId3"/>
              </a:rPr>
              <a:t>/</a:t>
            </a:r>
            <a:endParaRPr lang="en" sz="1800" dirty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  <a:p>
            <a:pPr lvl="0" algn="ctr"/>
            <a:endParaRPr lang="en-US" sz="1800" dirty="0" smtClean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</p:txBody>
      </p:sp>
      <p:sp>
        <p:nvSpPr>
          <p:cNvPr id="484" name="Shape 484"/>
          <p:cNvSpPr/>
          <p:nvPr/>
        </p:nvSpPr>
        <p:spPr>
          <a:xfrm>
            <a:off x="5307100" y="1045150"/>
            <a:ext cx="1948799" cy="1948800"/>
          </a:xfrm>
          <a:prstGeom prst="ellipse">
            <a:avLst/>
          </a:prstGeom>
          <a:noFill/>
          <a:ln w="9525" cap="flat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algn="ctr"/>
            <a:r>
              <a:rPr lang="zh-TW" altLang="en-US" sz="2000" b="1" dirty="0" smtClean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班級圖書</a:t>
            </a:r>
            <a:endParaRPr lang="en-US" altLang="zh-TW" sz="2000" b="1" dirty="0" smtClean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  <a:p>
            <a:pPr algn="ctr"/>
            <a:r>
              <a:rPr lang="zh-TW" altLang="en-US" sz="2000" b="1" dirty="0">
                <a:solidFill>
                  <a:srgbClr val="4A5C65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  <a:cs typeface="Lato Light"/>
                <a:sym typeface="Lato Light"/>
              </a:rPr>
              <a:t>說故事</a:t>
            </a:r>
            <a:endParaRPr lang="en" sz="2000" b="1" dirty="0">
              <a:solidFill>
                <a:srgbClr val="4A5C65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  <a:cs typeface="Lato Light"/>
              <a:sym typeface="Lato Light"/>
            </a:endParaRPr>
          </a:p>
        </p:txBody>
      </p:sp>
      <p:sp>
        <p:nvSpPr>
          <p:cNvPr id="485" name="Shape 485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zh-TW" altLang="en-US" sz="3200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國語</a:t>
            </a:r>
            <a:r>
              <a:rPr lang="en-US" altLang="zh-TW" sz="3200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/>
            </a:r>
            <a:br>
              <a:rPr lang="en-US" altLang="zh-TW" sz="3200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</a:br>
            <a:r>
              <a:rPr lang="zh-TW" altLang="en-US" sz="3200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首冊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571500" indent="-342900">
              <a:buFont typeface="Wingdings" panose="05000000000000000000" pitchFamily="2" charset="2"/>
              <a:buChar char="l"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前十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週教學：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注音符號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342900">
              <a:buFont typeface="Wingdings" panose="05000000000000000000" pitchFamily="2" charset="2"/>
              <a:buChar char="l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小考：每兩課程統整後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342900">
              <a:buFont typeface="Wingdings" panose="05000000000000000000" pitchFamily="2" charset="2"/>
              <a:buChar char="l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以熟悉唸課文和注音聽寫為主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342900">
              <a:buFont typeface="Wingdings" panose="05000000000000000000" pitchFamily="2" charset="2"/>
              <a:buChar char="l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前十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週補充教學：</a:t>
            </a:r>
            <a:r>
              <a:rPr lang="zh-TW" altLang="en-US" b="1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朗讀童詩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兩年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之內讀完唐詩兒童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5" name="Shape 425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5130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algn="ctr"/>
            <a:r>
              <a:rPr lang="zh-TW" altLang="en-US" sz="3200" dirty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國語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53" name="Shape 453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059832" y="1131590"/>
            <a:ext cx="4608512" cy="259228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第十一週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開始的教學：進入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國字階段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以字詞教學為單位，輔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以成語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故事。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lvl="0" indent="-342900">
              <a:buFont typeface="Wingdings" panose="05000000000000000000" pitchFamily="2" charset="2"/>
              <a:buChar char="Ø"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成績計算方式：</a:t>
            </a:r>
          </a:p>
          <a:p>
            <a:pPr marL="228600" lvl="0">
              <a:buNone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注音會考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期末考 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％</a:t>
            </a:r>
          </a:p>
          <a:p>
            <a:pPr marL="228600" lvl="0">
              <a:buNone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平時成績 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％ </a:t>
            </a:r>
            <a:endParaRPr lang="en-US" altLang="zh-TW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28600" lvl="0">
              <a:buNone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小考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作業成績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學習態度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174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algn="ctr"/>
            <a:r>
              <a:rPr lang="zh-TW" altLang="en-US" sz="3200" dirty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數學</a:t>
            </a:r>
            <a:endParaRPr lang="en" sz="3200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2915816" y="483518"/>
            <a:ext cx="3024336" cy="208823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342900" lvl="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動手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附件的</a:t>
            </a: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</a:t>
            </a:r>
            <a:endParaRPr lang="en-US" altLang="zh-TW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小組</a:t>
            </a: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操作實體</a:t>
            </a: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教具</a:t>
            </a:r>
            <a:endParaRPr lang="en-US" altLang="zh-TW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DIY</a:t>
            </a: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製作學習輔具</a:t>
            </a:r>
            <a:endParaRPr lang="en"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0" name="Shape 460"/>
          <p:cNvSpPr txBox="1">
            <a:spLocks noGrp="1"/>
          </p:cNvSpPr>
          <p:nvPr>
            <p:ph type="body" idx="2"/>
          </p:nvPr>
        </p:nvSpPr>
        <p:spPr>
          <a:xfrm>
            <a:off x="2267744" y="2499742"/>
            <a:ext cx="3312368" cy="2451268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遊戲教學：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教學策略導入桌遊</a:t>
            </a:r>
            <a:endParaRPr lang="en-US" altLang="zh-TW"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統整生活課程已進行數學遊戲的團體活動</a:t>
            </a:r>
            <a:endParaRPr lang="en"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1" name="Shape 461"/>
          <p:cNvSpPr txBox="1">
            <a:spLocks noGrp="1"/>
          </p:cNvSpPr>
          <p:nvPr>
            <p:ph type="body" idx="3"/>
          </p:nvPr>
        </p:nvSpPr>
        <p:spPr>
          <a:xfrm>
            <a:off x="5868144" y="1635646"/>
            <a:ext cx="2941923" cy="2739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代數計算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小組討論</a:t>
            </a:r>
            <a:endParaRPr lang="en-US" altLang="zh-TW"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專家導論</a:t>
            </a:r>
            <a:endParaRPr lang="en-US" altLang="zh-TW"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實際紙筆</a:t>
            </a: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測驗</a:t>
            </a:r>
            <a:endParaRPr lang="en-US" altLang="zh-TW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2" name="Shape 462"/>
          <p:cNvSpPr txBox="1">
            <a:spLocks noGrp="1"/>
          </p:cNvSpPr>
          <p:nvPr>
            <p:ph type="sldNum" idx="12"/>
          </p:nvPr>
        </p:nvSpPr>
        <p:spPr>
          <a:xfrm>
            <a:off x="8117983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n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234</Words>
  <Application>Microsoft Office PowerPoint</Application>
  <PresentationFormat>如螢幕大小 (16:9)</PresentationFormat>
  <Paragraphs>48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Kent template</vt:lpstr>
      <vt:lpstr>課程 教學設計</vt:lpstr>
      <vt:lpstr>PowerPoint 簡報</vt:lpstr>
      <vt:lpstr>面對教學</vt:lpstr>
      <vt:lpstr>課程教學策略</vt:lpstr>
      <vt:lpstr>閱讀樂園</vt:lpstr>
      <vt:lpstr>國語 首冊</vt:lpstr>
      <vt:lpstr>國語</vt:lpstr>
      <vt:lpstr>數學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102班親會</dc:title>
  <dc:creator>admin</dc:creator>
  <cp:lastModifiedBy>admin</cp:lastModifiedBy>
  <cp:revision>25</cp:revision>
  <dcterms:modified xsi:type="dcterms:W3CDTF">2018-02-21T07:26:38Z</dcterms:modified>
</cp:coreProperties>
</file>