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8"/>
  </p:notesMasterIdLst>
  <p:sldIdLst>
    <p:sldId id="262" r:id="rId2"/>
    <p:sldId id="260" r:id="rId3"/>
    <p:sldId id="265" r:id="rId4"/>
    <p:sldId id="269" r:id="rId5"/>
    <p:sldId id="283" r:id="rId6"/>
    <p:sldId id="27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95C2925-28B3-4845-8D41-8648C10A6C40}">
  <a:tblStyle styleId="{F95C2925-28B3-4845-8D41-8648C10A6C40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3466" autoAdjust="0"/>
  </p:normalViewPr>
  <p:slideViewPr>
    <p:cSldViewPr>
      <p:cViewPr>
        <p:scale>
          <a:sx n="84" d="100"/>
          <a:sy n="84" d="100"/>
        </p:scale>
        <p:origin x="-96" y="-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6603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3469948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-140399" y="3784203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8079300" y="4416225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407150" y="4701448"/>
            <a:ext cx="336899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8896575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7800546" y="4653307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8471996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528659" y="3509274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8327787" y="4664713"/>
            <a:ext cx="382243" cy="382243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2" name="Shape 82"/>
          <p:cNvGrpSpPr/>
          <p:nvPr/>
        </p:nvGrpSpPr>
        <p:grpSpPr>
          <a:xfrm>
            <a:off x="154024" y="4093698"/>
            <a:ext cx="508850" cy="478710"/>
            <a:chOff x="5972700" y="2330200"/>
            <a:chExt cx="411625" cy="387275"/>
          </a:xfrm>
        </p:grpSpPr>
        <p:sp>
          <p:nvSpPr>
            <p:cNvPr id="83" name="Shape 8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5" name="Shape 85"/>
          <p:cNvGrpSpPr/>
          <p:nvPr/>
        </p:nvGrpSpPr>
        <p:grpSpPr>
          <a:xfrm>
            <a:off x="5222963" y="889722"/>
            <a:ext cx="292922" cy="464285"/>
            <a:chOff x="6718575" y="2318625"/>
            <a:chExt cx="256950" cy="407375"/>
          </a:xfrm>
        </p:grpSpPr>
        <p:sp>
          <p:nvSpPr>
            <p:cNvPr id="86" name="Shape 8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8pPr>
            <a:lvl9pPr lvl="8" algn="ctr">
              <a:spcBef>
                <a:spcPts val="0"/>
              </a:spcBef>
              <a:buClr>
                <a:srgbClr val="4A5C65"/>
              </a:buClr>
              <a:buSzPct val="100000"/>
              <a:defRPr sz="3000" i="1">
                <a:solidFill>
                  <a:srgbClr val="4A5C65"/>
                </a:solidFill>
              </a:defRPr>
            </a:lvl9pPr>
          </a:lstStyle>
          <a:p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1704596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522903" y="316284"/>
            <a:ext cx="212999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2" name="Shape 112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113" name="Shape 1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2139871" y="482539"/>
            <a:ext cx="398657" cy="631920"/>
            <a:chOff x="6718575" y="2318625"/>
            <a:chExt cx="256950" cy="407375"/>
          </a:xfrm>
        </p:grpSpPr>
        <p:sp>
          <p:nvSpPr>
            <p:cNvPr id="116" name="Shape 11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88" name="Shape 288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289" name="Shape 289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91" name="Shape 291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292" name="Shape 29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16" name="Shape 316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317" name="Shape 317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19" name="Shape 319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320" name="Shape 32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C406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156975" y="-137273"/>
            <a:ext cx="398700" cy="398699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1397225" y="337513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488128" y="1334484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7847950" y="4168078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8507493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8622048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50021" y="4801657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7325660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58289" y="1577100"/>
            <a:ext cx="93900" cy="93899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8726411" y="3200064"/>
            <a:ext cx="336767" cy="336767"/>
          </a:xfrm>
          <a:custGeom>
            <a:avLst/>
            <a:gdLst/>
            <a:ahLst/>
            <a:cxnLst/>
            <a:rect l="0" t="0" r="0" b="0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71" name="Shape 371"/>
          <p:cNvGrpSpPr/>
          <p:nvPr/>
        </p:nvGrpSpPr>
        <p:grpSpPr>
          <a:xfrm>
            <a:off x="8142374" y="4477573"/>
            <a:ext cx="508850" cy="478710"/>
            <a:chOff x="5972700" y="2330200"/>
            <a:chExt cx="411625" cy="387275"/>
          </a:xfrm>
        </p:grpSpPr>
        <p:sp>
          <p:nvSpPr>
            <p:cNvPr id="372" name="Shape 37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74" name="Shape 374"/>
          <p:cNvGrpSpPr/>
          <p:nvPr/>
        </p:nvGrpSpPr>
        <p:grpSpPr>
          <a:xfrm>
            <a:off x="545621" y="382389"/>
            <a:ext cx="398657" cy="631920"/>
            <a:chOff x="6718575" y="2318625"/>
            <a:chExt cx="256950" cy="407375"/>
          </a:xfrm>
        </p:grpSpPr>
        <p:sp>
          <p:nvSpPr>
            <p:cNvPr id="375" name="Shape 37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83" name="Shape 383"/>
          <p:cNvSpPr/>
          <p:nvPr/>
        </p:nvSpPr>
        <p:spPr>
          <a:xfrm>
            <a:off x="-117275" y="847256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A6BCC9"/>
              </a:buClr>
              <a:buSzPct val="100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lang="en" sz="1200">
              <a:solidFill>
                <a:srgbClr val="A6BCC9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7" r:id="rId3"/>
    <p:sldLayoutId id="2147483658" r:id="rId4"/>
    <p:sldLayoutId id="2147483660" r:id="rId5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3459600" y="628000"/>
            <a:ext cx="2224800" cy="222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1" name="Shape 431"/>
          <p:cNvSpPr txBox="1">
            <a:spLocks noGrp="1"/>
          </p:cNvSpPr>
          <p:nvPr>
            <p:ph type="ctrTitle" idx="4294967295"/>
          </p:nvPr>
        </p:nvSpPr>
        <p:spPr>
          <a:xfrm>
            <a:off x="2297281" y="3147814"/>
            <a:ext cx="4733100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altLang="en-US" sz="6000" dirty="0" smtClean="0">
                <a:latin typeface="王漢宗波卡體一空陰" pitchFamily="18" charset="-120"/>
                <a:ea typeface="王漢宗波卡體一空陰" pitchFamily="18" charset="-120"/>
              </a:rPr>
              <a:t>快樂學習</a:t>
            </a:r>
            <a:endParaRPr lang="en" sz="6000" dirty="0"/>
          </a:p>
        </p:txBody>
      </p:sp>
      <p:grpSp>
        <p:nvGrpSpPr>
          <p:cNvPr id="433" name="Shape 433"/>
          <p:cNvGrpSpPr/>
          <p:nvPr/>
        </p:nvGrpSpPr>
        <p:grpSpPr>
          <a:xfrm>
            <a:off x="3940047" y="628007"/>
            <a:ext cx="1447569" cy="1447576"/>
            <a:chOff x="6643075" y="3664250"/>
            <a:chExt cx="407950" cy="407975"/>
          </a:xfrm>
        </p:grpSpPr>
        <p:sp>
          <p:nvSpPr>
            <p:cNvPr id="434" name="Shape 434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rgbClr val="FF975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36" name="Shape 436"/>
          <p:cNvGrpSpPr/>
          <p:nvPr/>
        </p:nvGrpSpPr>
        <p:grpSpPr>
          <a:xfrm rot="-587344">
            <a:off x="3600928" y="2274182"/>
            <a:ext cx="595166" cy="595132"/>
            <a:chOff x="576250" y="4319400"/>
            <a:chExt cx="442075" cy="442050"/>
          </a:xfrm>
        </p:grpSpPr>
        <p:sp>
          <p:nvSpPr>
            <p:cNvPr id="437" name="Shape 43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8" name="Shape 438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9" name="Shape 43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rgbClr val="FC406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41" name="Shape 441"/>
          <p:cNvSpPr/>
          <p:nvPr/>
        </p:nvSpPr>
        <p:spPr>
          <a:xfrm>
            <a:off x="3593939" y="962288"/>
            <a:ext cx="226250" cy="21606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2" name="Shape 442"/>
          <p:cNvSpPr/>
          <p:nvPr/>
        </p:nvSpPr>
        <p:spPr>
          <a:xfrm rot="2697328">
            <a:off x="5346647" y="2148788"/>
            <a:ext cx="343458" cy="327947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5356714" y="1881143"/>
            <a:ext cx="137570" cy="131429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4" name="Shape 444"/>
          <p:cNvSpPr/>
          <p:nvPr/>
        </p:nvSpPr>
        <p:spPr>
          <a:xfrm rot="1280404">
            <a:off x="3589574" y="1613970"/>
            <a:ext cx="137563" cy="131397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B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5" name="Shape 445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</a:t>
            </a:fld>
            <a:endParaRPr lang="en"/>
          </a:p>
        </p:txBody>
      </p:sp>
      <p:sp>
        <p:nvSpPr>
          <p:cNvPr id="2" name="文字方塊 1"/>
          <p:cNvSpPr txBox="1"/>
          <p:nvPr/>
        </p:nvSpPr>
        <p:spPr>
          <a:xfrm>
            <a:off x="1298486" y="80984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王漢宗細黑體繁" panose="02000500000000000000" pitchFamily="2" charset="-120"/>
                <a:ea typeface="王漢宗細黑體繁" panose="02000500000000000000" pitchFamily="2" charset="-120"/>
              </a:rPr>
              <a:t>擁抱愛</a:t>
            </a:r>
            <a:endParaRPr lang="zh-TW" altLang="en-US" sz="4000" dirty="0">
              <a:solidFill>
                <a:srgbClr val="FFFF00"/>
              </a:solidFill>
              <a:latin typeface="王漢宗細黑體繁" panose="02000500000000000000" pitchFamily="2" charset="-120"/>
              <a:ea typeface="王漢宗細黑體繁" panose="02000500000000000000" pitchFamily="2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588224" y="1592914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  <a:latin typeface="王漢宗細黑體繁" panose="02000500000000000000" pitchFamily="2" charset="-120"/>
                <a:ea typeface="王漢宗細黑體繁" panose="02000500000000000000" pitchFamily="2" charset="-120"/>
              </a:rPr>
              <a:t>想像力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899592" y="307580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王漢宗細黑體繁" panose="02000500000000000000" pitchFamily="2" charset="-120"/>
                <a:ea typeface="王漢宗細黑體繁" panose="02000500000000000000" pitchFamily="2" charset="-120"/>
              </a:rPr>
              <a:t>熱情</a:t>
            </a:r>
            <a:endParaRPr lang="zh-TW" altLang="en-US" sz="4000" dirty="0">
              <a:solidFill>
                <a:srgbClr val="FFFF00"/>
              </a:solidFill>
              <a:latin typeface="王漢宗細黑體繁" panose="02000500000000000000" pitchFamily="2" charset="-120"/>
              <a:ea typeface="王漢宗細黑體繁" panose="02000500000000000000" pitchFamily="2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83619" y="716379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王漢宗細黑體繁" panose="02000500000000000000" pitchFamily="2" charset="-120"/>
                <a:ea typeface="王漢宗細黑體繁" panose="02000500000000000000" pitchFamily="2" charset="-120"/>
              </a:rPr>
              <a:t>探索</a:t>
            </a:r>
            <a:endParaRPr lang="zh-TW" altLang="en-US" sz="4000" dirty="0">
              <a:solidFill>
                <a:srgbClr val="FFFF00"/>
              </a:solidFill>
              <a:latin typeface="王漢宗細黑體繁" panose="02000500000000000000" pitchFamily="2" charset="-120"/>
              <a:ea typeface="王漢宗細黑體繁" panose="02000500000000000000" pitchFamily="2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475656" y="195881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  <a:latin typeface="王漢宗細黑體繁" panose="02000500000000000000" pitchFamily="2" charset="-120"/>
                <a:ea typeface="王漢宗細黑體繁" panose="02000500000000000000" pitchFamily="2" charset="-120"/>
              </a:rPr>
              <a:t>好奇心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372200" y="2666704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王漢宗細黑體繁" panose="02000500000000000000" pitchFamily="2" charset="-120"/>
                <a:ea typeface="王漢宗細黑體繁" panose="02000500000000000000" pitchFamily="2" charset="-120"/>
              </a:rPr>
              <a:t>創意</a:t>
            </a:r>
            <a:endParaRPr lang="zh-TW" altLang="en-US" sz="4000" dirty="0">
              <a:solidFill>
                <a:srgbClr val="FFFF00"/>
              </a:solidFill>
              <a:latin typeface="王漢宗細黑體繁" panose="02000500000000000000" pitchFamily="2" charset="-120"/>
              <a:ea typeface="王漢宗細黑體繁" panose="02000500000000000000" pitchFamily="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60" y="4731990"/>
            <a:ext cx="6696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600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「激發學生的學習動機，學習適切的互動，與世界共榮共好。」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/>
      <p:bldP spid="19" grpId="0"/>
      <p:bldP spid="21" grpId="0"/>
      <p:bldP spid="22" grpId="0"/>
      <p:bldP spid="2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-684584" y="411510"/>
            <a:ext cx="4824536" cy="81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sz="4400" i="0" dirty="0" smtClean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班級經營</a:t>
            </a:r>
            <a:endParaRPr lang="en" sz="4400" i="0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418" name="Shape 418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sp>
        <p:nvSpPr>
          <p:cNvPr id="4" name="Shape 417"/>
          <p:cNvSpPr txBox="1">
            <a:spLocks/>
          </p:cNvSpPr>
          <p:nvPr/>
        </p:nvSpPr>
        <p:spPr>
          <a:xfrm rot="21368058">
            <a:off x="6108202" y="-23937"/>
            <a:ext cx="3168352" cy="81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○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A5C65"/>
              </a:buClr>
              <a:buSzPct val="100000"/>
              <a:buFont typeface="Lato Light"/>
              <a:buChar char="◦"/>
              <a:defRPr sz="3000" b="0" i="1" u="none" strike="noStrike" cap="none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>
              <a:buFont typeface="Lato Light"/>
              <a:buNone/>
            </a:pPr>
            <a:r>
              <a:rPr lang="zh-TW" altLang="en-US" sz="4000" i="0" dirty="0" smtClean="0">
                <a:solidFill>
                  <a:schemeClr val="accent5">
                    <a:lumMod val="50000"/>
                  </a:schemeClr>
                </a:solidFill>
                <a:latin typeface="王漢宗波卡體一空陰" panose="02020600000000000000" pitchFamily="18" charset="-120"/>
                <a:ea typeface="王漢宗波卡體一空陰" panose="02020600000000000000" pitchFamily="18" charset="-120"/>
              </a:rPr>
              <a:t>溫馨氛圍</a:t>
            </a:r>
            <a:endParaRPr lang="en" sz="4000" i="0" dirty="0">
              <a:solidFill>
                <a:schemeClr val="accent5">
                  <a:lumMod val="50000"/>
                </a:schemeClr>
              </a:solidFill>
              <a:latin typeface="王漢宗波卡體一空陰" panose="02020600000000000000" pitchFamily="18" charset="-120"/>
              <a:ea typeface="王漢宗波卡體一空陰" panose="020206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576" y="4790230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「用我的雙眼看見學生的需要</a:t>
            </a:r>
            <a:r>
              <a:rPr lang="en-US" altLang="zh-TW" sz="1600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,</a:t>
            </a:r>
            <a:r>
              <a:rPr lang="zh-TW" altLang="en-US" sz="1600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用我的雙手扶起跌倒的學生</a:t>
            </a:r>
            <a:r>
              <a:rPr lang="en-US" altLang="zh-TW" sz="1600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,</a:t>
            </a:r>
            <a:r>
              <a:rPr lang="zh-TW" altLang="en-US" sz="1600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與學生並肩同行。」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77" b="35498"/>
          <a:stretch/>
        </p:blipFill>
        <p:spPr>
          <a:xfrm>
            <a:off x="4551412" y="2294143"/>
            <a:ext cx="4210744" cy="252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36" y="733535"/>
            <a:ext cx="3308920" cy="248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645"/>
            <a:ext cx="3308920" cy="248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39998"/>
            <a:ext cx="3308920" cy="248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47490"/>
            <a:ext cx="4101008" cy="307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3200" dirty="0">
                <a:latin typeface="王漢宗特圓體繁" panose="02020300000000000000" pitchFamily="18" charset="-120"/>
                <a:ea typeface="王漢宗特圓體繁" panose="02020300000000000000" pitchFamily="18" charset="-120"/>
              </a:rPr>
              <a:t>生活</a:t>
            </a:r>
            <a:endParaRPr lang="en" sz="3200" dirty="0">
              <a:latin typeface="王漢宗特圓體繁" panose="02020300000000000000" pitchFamily="18" charset="-120"/>
              <a:ea typeface="王漢宗特圓體繁" panose="02020300000000000000" pitchFamily="18" charset="-120"/>
            </a:endParaRPr>
          </a:p>
        </p:txBody>
      </p:sp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3131840" y="627534"/>
            <a:ext cx="3672408" cy="86409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杜威：從做中學</a:t>
            </a:r>
            <a:endParaRPr lang="en-US" altLang="zh-TW" dirty="0" smtClean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中的知識要在生活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中學</a:t>
            </a:r>
            <a:endParaRPr lang="en-US" altLang="zh-TW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rtl="0">
              <a:spcBef>
                <a:spcPts val="0"/>
              </a:spcBef>
              <a:buNone/>
            </a:pPr>
            <a:endParaRPr lang="en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70" name="Shape 470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06" y="1517262"/>
            <a:ext cx="4725144" cy="35438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" y="63780"/>
            <a:ext cx="4521088" cy="339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6975" y="665411"/>
            <a:ext cx="4813043" cy="360978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60" y="63780"/>
            <a:ext cx="4338840" cy="325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8" y="204006"/>
            <a:ext cx="3964904" cy="297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94" y="565377"/>
            <a:ext cx="3548880" cy="266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" y="1795353"/>
            <a:ext cx="3350808" cy="251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56" y="2822532"/>
            <a:ext cx="2984784" cy="223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7694"/>
            <a:ext cx="4038840" cy="302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77" y="3177684"/>
            <a:ext cx="3506992" cy="263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sp>
        <p:nvSpPr>
          <p:cNvPr id="4" name="矩形 3"/>
          <p:cNvSpPr/>
          <p:nvPr/>
        </p:nvSpPr>
        <p:spPr>
          <a:xfrm>
            <a:off x="1979712" y="1779662"/>
            <a:ext cx="53463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親師的橋樑</a:t>
            </a:r>
            <a:endParaRPr lang="zh-TW" altLang="en-US" sz="8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 txBox="1"/>
          <p:nvPr/>
        </p:nvSpPr>
        <p:spPr>
          <a:xfrm>
            <a:off x="2826429" y="195486"/>
            <a:ext cx="3384376" cy="69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rgbClr val="4A5C65"/>
                </a:solidFill>
                <a:latin typeface="微軟正黑體" pitchFamily="34" charset="-120"/>
                <a:ea typeface="微軟正黑體" pitchFamily="34" charset="-120"/>
                <a:cs typeface="Lato Light"/>
                <a:sym typeface="Lato Light"/>
              </a:rPr>
              <a:t>書包減重宣導</a:t>
            </a:r>
            <a:endParaRPr sz="4000" b="1" dirty="0">
              <a:solidFill>
                <a:srgbClr val="4A5C65"/>
              </a:solidFill>
              <a:latin typeface="微軟正黑體" pitchFamily="34" charset="-120"/>
              <a:ea typeface="微軟正黑體" pitchFamily="34" charset="-120"/>
              <a:cs typeface="Lato Light"/>
              <a:sym typeface="Lato Light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4A5C65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69" name="Shape 1069"/>
          <p:cNvSpPr txBox="1"/>
          <p:nvPr/>
        </p:nvSpPr>
        <p:spPr>
          <a:xfrm>
            <a:off x="1112900" y="22980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lang="en" sz="2400" dirty="0">
              <a:solidFill>
                <a:srgbClr val="FFFFFF"/>
              </a:solidFill>
              <a:highlight>
                <a:srgbClr val="02BDC7"/>
              </a:highlight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1" name="Shape 1071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5486"/>
            <a:ext cx="809244" cy="8077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9" y="-92546"/>
            <a:ext cx="8784976" cy="53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ctrTitle" idx="4294967295"/>
          </p:nvPr>
        </p:nvSpPr>
        <p:spPr>
          <a:xfrm>
            <a:off x="755576" y="2139702"/>
            <a:ext cx="7772400" cy="894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alt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讓我們一起陪伴小寶貝快樂成長！</a:t>
            </a:r>
            <a:endParaRPr lang="en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24" name="Shape 524"/>
          <p:cNvSpPr txBox="1">
            <a:spLocks noGrp="1"/>
          </p:cNvSpPr>
          <p:nvPr>
            <p:ph type="sldNum" idx="12"/>
          </p:nvPr>
        </p:nvSpPr>
        <p:spPr>
          <a:xfrm>
            <a:off x="8117983" y="41806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98</Words>
  <Application>Microsoft Office PowerPoint</Application>
  <PresentationFormat>如螢幕大小 (16:9)</PresentationFormat>
  <Paragraphs>24</Paragraphs>
  <Slides>6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7" baseType="lpstr">
      <vt:lpstr>Kent template</vt:lpstr>
      <vt:lpstr>快樂學習</vt:lpstr>
      <vt:lpstr>PowerPoint 簡報</vt:lpstr>
      <vt:lpstr>生活</vt:lpstr>
      <vt:lpstr>PowerPoint 簡報</vt:lpstr>
      <vt:lpstr>PowerPoint 簡報</vt:lpstr>
      <vt:lpstr>讓我們一起陪伴小寶貝快樂成長！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102班親會</dc:title>
  <dc:creator>admin</dc:creator>
  <cp:lastModifiedBy>admin</cp:lastModifiedBy>
  <cp:revision>25</cp:revision>
  <dcterms:modified xsi:type="dcterms:W3CDTF">2018-02-21T07:15:09Z</dcterms:modified>
</cp:coreProperties>
</file>