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FF00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CB093-3B39-4C97-AECC-80D4D3428C86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0F0B6-DD6F-4EAE-A541-1A28DDA661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C16A5-0A1E-480D-A87B-388F24A2E4D0}" type="datetimeFigureOut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5DF3D-1B6E-4B00-B02B-7CF33B518B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5DF3D-1B6E-4B00-B02B-7CF33B518BD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C22D8E-999A-4207-8FF6-8A2E8FE6C242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CB6DC-5C42-44C5-A5D7-5B5ADA226AC7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DEFB2F-1C91-437D-9FD7-4AD84E5B855A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452DB-FEAE-42EC-BC05-AE797A191CB0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5080CA-A0A1-474E-B172-8A5A80AE47D0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89ECD-9647-46E2-BB5E-CAD1B109E3AE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C91FF-7645-4B50-BA94-A8B640204352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5F460-D4C9-4ABB-804F-1A1D65656060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330F0-3F42-45FD-9062-292F521E8AD2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BE9CA-B712-497C-A73C-16CD148F9BBE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44073-288A-4F29-ADA8-998F0AE63B6C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1D6BF25-4CEC-48FF-85D3-345007C15A02}" type="datetime1">
              <a:rPr lang="zh-TW" altLang="en-US" smtClean="0"/>
              <a:pPr/>
              <a:t>2017/9/12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3A5398D-F106-4721-A194-236D19724A8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2348880"/>
            <a:ext cx="7406640" cy="1578936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latin typeface="華康中圓體" pitchFamily="49" charset="-120"/>
                <a:ea typeface="華康中圓體" pitchFamily="49" charset="-120"/>
              </a:rPr>
              <a:t>六年級畢業成績及畢</a:t>
            </a:r>
            <a:r>
              <a:rPr lang="en-US" altLang="zh-TW" sz="4000" dirty="0" smtClean="0">
                <a:latin typeface="華康中圓體" pitchFamily="49" charset="-120"/>
                <a:ea typeface="華康中圓體" pitchFamily="49" charset="-120"/>
              </a:rPr>
              <a:t>(</a:t>
            </a:r>
            <a:r>
              <a:rPr lang="zh-TW" altLang="en-US" sz="4000" dirty="0" smtClean="0">
                <a:latin typeface="華康中圓體" pitchFamily="49" charset="-120"/>
                <a:ea typeface="華康中圓體" pitchFamily="49" charset="-120"/>
              </a:rPr>
              <a:t>修</a:t>
            </a:r>
            <a:r>
              <a:rPr lang="en-US" altLang="zh-TW" sz="4000" dirty="0" smtClean="0">
                <a:latin typeface="華康中圓體" pitchFamily="49" charset="-120"/>
                <a:ea typeface="華康中圓體" pitchFamily="49" charset="-120"/>
              </a:rPr>
              <a:t>)</a:t>
            </a:r>
            <a:r>
              <a:rPr lang="zh-TW" altLang="en-US" sz="4000" dirty="0" smtClean="0">
                <a:latin typeface="華康中圓體" pitchFamily="49" charset="-120"/>
                <a:ea typeface="華康中圓體" pitchFamily="49" charset="-120"/>
              </a:rPr>
              <a:t>業證書</a:t>
            </a:r>
            <a:endParaRPr lang="en-US" altLang="zh-TW" sz="4000" dirty="0" smtClean="0">
              <a:latin typeface="華康中圓體" pitchFamily="49" charset="-120"/>
              <a:ea typeface="華康中圓體" pitchFamily="49" charset="-120"/>
            </a:endParaRPr>
          </a:p>
          <a:p>
            <a:pPr algn="ctr"/>
            <a:r>
              <a:rPr lang="zh-TW" altLang="en-US" sz="4000" dirty="0" smtClean="0">
                <a:latin typeface="華康中圓體" pitchFamily="49" charset="-120"/>
                <a:ea typeface="華康中圓體" pitchFamily="49" charset="-120"/>
              </a:rPr>
              <a:t>說明及示例</a:t>
            </a:r>
            <a:endParaRPr lang="en-US" altLang="zh-TW" sz="4000" dirty="0" smtClean="0">
              <a:latin typeface="華康中圓體" pitchFamily="49" charset="-120"/>
              <a:ea typeface="華康中圓體" pitchFamily="49" charset="-120"/>
            </a:endParaRPr>
          </a:p>
          <a:p>
            <a:endParaRPr lang="zh-TW" altLang="en-US" sz="4000" dirty="0">
              <a:latin typeface="華康中圓體" pitchFamily="49" charset="-120"/>
              <a:ea typeface="華康中圓體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236296" y="5805264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教務處製作</a:t>
            </a:r>
            <a:endParaRPr lang="zh-TW" altLang="en-US" sz="2000" dirty="0">
              <a:solidFill>
                <a:srgbClr val="0000FF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pic>
        <p:nvPicPr>
          <p:cNvPr id="5" name="圖片 4" descr="校徽透明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937870" cy="936104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398D-F106-4721-A194-236D19724A8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>
                <a:latin typeface="華康中圓體" pitchFamily="49" charset="-120"/>
                <a:ea typeface="華康中圓體" pitchFamily="49" charset="-120"/>
              </a:rPr>
              <a:t>一、前言</a:t>
            </a:r>
            <a:endParaRPr lang="zh-TW" altLang="en-US" sz="4400" dirty="0">
              <a:latin typeface="華康中圓體" pitchFamily="49" charset="-120"/>
              <a:ea typeface="華康中圓體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3126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    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依據桃園</a:t>
            </a:r>
            <a:r>
              <a:rPr lang="zh-TW" altLang="en-US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市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政府</a:t>
            </a:r>
            <a:r>
              <a:rPr lang="zh-TW" altLang="en-US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教育局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「</a:t>
            </a:r>
            <a:r>
              <a:rPr lang="en-US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桃園</a:t>
            </a:r>
            <a:r>
              <a:rPr lang="zh-TW" altLang="en-US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市</a:t>
            </a:r>
            <a:r>
              <a:rPr lang="en-US" altLang="zh-TW" dirty="0" err="1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國民中小學</a:t>
            </a:r>
            <a:endParaRPr lang="en-US" altLang="zh-TW" dirty="0" smtClean="0">
              <a:solidFill>
                <a:srgbClr val="0000FF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en-US" altLang="zh-TW" dirty="0" err="1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畢業典禮注意事項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」壹、各校畢業成績計算方式：</a:t>
            </a:r>
            <a:endParaRPr lang="en-US" altLang="zh-TW" dirty="0" smtClean="0">
              <a:solidFill>
                <a:srgbClr val="0000FF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en-US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1</a:t>
            </a:r>
            <a:r>
              <a:rPr lang="zh-TW" altLang="en-US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、</a:t>
            </a:r>
            <a:r>
              <a:rPr lang="zh-TW" altLang="zh-TW" u="sng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學生學期成績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依</a:t>
            </a:r>
            <a:r>
              <a:rPr lang="zh-TW" altLang="zh-TW" dirty="0" smtClean="0">
                <a:solidFill>
                  <a:srgbClr val="C00000"/>
                </a:solidFill>
                <a:latin typeface="華康中圓體" pitchFamily="49" charset="-120"/>
                <a:ea typeface="華康中圓體" pitchFamily="49" charset="-120"/>
              </a:rPr>
              <a:t>各領域學習節數加權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計算之；</a:t>
            </a:r>
            <a:endParaRPr lang="en-US" altLang="zh-TW" dirty="0" smtClean="0">
              <a:solidFill>
                <a:srgbClr val="0070C0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en-US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   </a:t>
            </a:r>
            <a:r>
              <a:rPr lang="zh-TW" altLang="zh-TW" u="sng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畢業成績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以</a:t>
            </a:r>
            <a:r>
              <a:rPr lang="zh-TW" altLang="zh-TW" dirty="0" smtClean="0">
                <a:solidFill>
                  <a:srgbClr val="006600"/>
                </a:solidFill>
                <a:latin typeface="華康中圓體" pitchFamily="49" charset="-120"/>
                <a:ea typeface="華康中圓體" pitchFamily="49" charset="-120"/>
              </a:rPr>
              <a:t>各學期成績按各年級之週學習節數</a:t>
            </a:r>
            <a:endParaRPr lang="en-US" altLang="zh-TW" dirty="0" smtClean="0">
              <a:solidFill>
                <a:srgbClr val="006600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en-US" dirty="0" smtClean="0">
                <a:solidFill>
                  <a:srgbClr val="006600"/>
                </a:solidFill>
                <a:latin typeface="華康中圓體" pitchFamily="49" charset="-120"/>
                <a:ea typeface="華康中圓體" pitchFamily="49" charset="-120"/>
              </a:rPr>
              <a:t>   </a:t>
            </a:r>
            <a:r>
              <a:rPr lang="zh-TW" altLang="zh-TW" dirty="0" smtClean="0">
                <a:solidFill>
                  <a:srgbClr val="006600"/>
                </a:solidFill>
                <a:latin typeface="華康中圓體" pitchFamily="49" charset="-120"/>
                <a:ea typeface="華康中圓體" pitchFamily="49" charset="-120"/>
              </a:rPr>
              <a:t>加權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計算之。</a:t>
            </a:r>
            <a:endParaRPr lang="en-US" altLang="zh-TW" dirty="0" smtClean="0">
              <a:solidFill>
                <a:srgbClr val="0070C0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en-US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2</a:t>
            </a:r>
            <a:r>
              <a:rPr lang="zh-TW" altLang="en-US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、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各校應成立學生畢業成績審查委員會，審查受</a:t>
            </a:r>
            <a:endParaRPr lang="en-US" altLang="zh-TW" dirty="0" smtClean="0">
              <a:solidFill>
                <a:srgbClr val="0070C0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en-US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   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獎學生相關資料，就受獎學生之成績及日常生</a:t>
            </a:r>
            <a:endParaRPr lang="en-US" altLang="zh-TW" dirty="0" smtClean="0">
              <a:solidFill>
                <a:srgbClr val="0070C0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en-US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   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活表現，決定受獎獎項及順序</a:t>
            </a:r>
            <a:r>
              <a:rPr lang="en-US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(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審查委員會須</a:t>
            </a:r>
            <a:endParaRPr lang="en-US" altLang="zh-TW" dirty="0" smtClean="0">
              <a:solidFill>
                <a:srgbClr val="0070C0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en-US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   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有家長代表</a:t>
            </a:r>
            <a:r>
              <a:rPr lang="en-US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)</a:t>
            </a:r>
            <a:r>
              <a:rPr lang="zh-TW" altLang="zh-TW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。</a:t>
            </a:r>
            <a:endParaRPr lang="en-US" altLang="zh-TW" dirty="0" smtClean="0">
              <a:solidFill>
                <a:srgbClr val="0070C0"/>
              </a:solidFill>
              <a:latin typeface="華康中圓體" pitchFamily="49" charset="-120"/>
              <a:ea typeface="華康中圓體" pitchFamily="49" charset="-120"/>
            </a:endParaRPr>
          </a:p>
          <a:p>
            <a:endParaRPr lang="zh-TW" altLang="en-US" dirty="0" smtClean="0">
              <a:solidFill>
                <a:srgbClr val="0070C0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pic>
        <p:nvPicPr>
          <p:cNvPr id="4" name="圖片 3" descr="校徽透明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937870" cy="936104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398D-F106-4721-A194-236D19724A89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39752" y="548680"/>
            <a:ext cx="6408712" cy="1472184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latin typeface="華康中圓體" pitchFamily="49" charset="-120"/>
                <a:ea typeface="華康中圓體" pitchFamily="49" charset="-120"/>
              </a:rPr>
              <a:t>二、學期成績及畢業成績</a:t>
            </a:r>
            <a:r>
              <a:rPr lang="en-US" altLang="zh-TW" sz="4400" dirty="0" smtClean="0">
                <a:latin typeface="華康中圓體" pitchFamily="49" charset="-120"/>
                <a:ea typeface="華康中圓體" pitchFamily="49" charset="-120"/>
              </a:rPr>
              <a:t/>
            </a:r>
            <a:br>
              <a:rPr lang="en-US" altLang="zh-TW" sz="4400" dirty="0" smtClean="0">
                <a:latin typeface="華康中圓體" pitchFamily="49" charset="-120"/>
                <a:ea typeface="華康中圓體" pitchFamily="49" charset="-120"/>
              </a:rPr>
            </a:br>
            <a:r>
              <a:rPr lang="zh-TW" altLang="en-US" sz="4400" dirty="0" smtClean="0">
                <a:latin typeface="華康中圓體" pitchFamily="49" charset="-120"/>
                <a:ea typeface="華康中圓體" pitchFamily="49" charset="-120"/>
              </a:rPr>
              <a:t>    計算示例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403648" y="2060848"/>
            <a:ext cx="345638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定期評量總成績算法</a:t>
            </a:r>
            <a:endParaRPr lang="zh-TW" altLang="en-US" sz="2800" dirty="0">
              <a:solidFill>
                <a:srgbClr val="0000FF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259632" y="2852936"/>
          <a:ext cx="7416824" cy="3096345"/>
        </p:xfrm>
        <a:graphic>
          <a:graphicData uri="http://schemas.openxmlformats.org/drawingml/2006/table">
            <a:tbl>
              <a:tblPr/>
              <a:tblGrid>
                <a:gridCol w="2221081"/>
                <a:gridCol w="1388176"/>
                <a:gridCol w="1110540"/>
                <a:gridCol w="1110540"/>
                <a:gridCol w="1586487"/>
              </a:tblGrid>
              <a:tr h="6437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四年</a:t>
                      </a:r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1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班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吳曉明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103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學年度上學期第一次定期評量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成績列表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17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領域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語 文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數學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社會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自然與生活科技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1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每週節數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6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4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1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9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第一次定期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評量總</a:t>
                      </a:r>
                      <a:r>
                        <a:rPr lang="zh-TW" altLang="en-US" sz="1800" b="0" i="0" u="none" strike="noStrike" dirty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成績算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法</a:t>
                      </a:r>
                      <a:r>
                        <a:rPr lang="zh-TW" altLang="en-US" sz="1800" b="0" i="0" u="none" strike="noStrike" dirty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1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90×6</a:t>
                      </a: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92×4</a:t>
                      </a: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96×3</a:t>
                      </a: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86×3</a:t>
                      </a: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）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÷</a:t>
                      </a: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6</a:t>
                      </a: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4</a:t>
                      </a: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）＝</a:t>
                      </a:r>
                      <a:r>
                        <a:rPr lang="en-US" altLang="zh-TW" sz="1800" b="0" i="0" u="none" strike="noStrike" dirty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90.88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圖片 5" descr="校徽透明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937870" cy="936104"/>
          </a:xfrm>
          <a:prstGeom prst="rect">
            <a:avLst/>
          </a:prstGeom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398D-F106-4721-A194-236D19724A8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411760" y="836712"/>
            <a:ext cx="273630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學期總成績算法</a:t>
            </a:r>
            <a:endParaRPr lang="zh-TW" altLang="en-US" sz="2800" dirty="0">
              <a:solidFill>
                <a:srgbClr val="0000FF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15616" y="1556792"/>
          <a:ext cx="7920883" cy="4934421"/>
        </p:xfrm>
        <a:graphic>
          <a:graphicData uri="http://schemas.openxmlformats.org/drawingml/2006/table">
            <a:tbl>
              <a:tblPr/>
              <a:tblGrid>
                <a:gridCol w="1462316"/>
                <a:gridCol w="670229"/>
                <a:gridCol w="670229"/>
                <a:gridCol w="670229"/>
                <a:gridCol w="670229"/>
                <a:gridCol w="670229"/>
                <a:gridCol w="792088"/>
                <a:gridCol w="731159"/>
                <a:gridCol w="792088"/>
                <a:gridCol w="792087"/>
              </a:tblGrid>
              <a:tr h="138419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領域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國語 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英語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本土語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數學 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社會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自然與</a:t>
                      </a:r>
                      <a:endParaRPr lang="en-US" altLang="zh-TW" sz="18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生活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科技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健康與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體育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藝術與</a:t>
                      </a:r>
                      <a:endParaRPr lang="en-US" altLang="zh-TW" sz="18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人文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綜合</a:t>
                      </a:r>
                      <a:endParaRPr lang="en-US" altLang="zh-TW" sz="18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活動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每週節數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6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2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1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4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第一次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定期</a:t>
                      </a:r>
                      <a:endParaRPr lang="en-US" altLang="zh-TW" sz="18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評量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800" b="0" i="0" u="none" strike="noStrike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92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第二次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定期</a:t>
                      </a:r>
                      <a:endParaRPr lang="en-US" altLang="zh-TW" sz="18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評量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93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90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98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90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2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學期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成績</a:t>
                      </a:r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(</a:t>
                      </a:r>
                      <a:r>
                        <a:rPr lang="zh-TW" altLang="en-US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含平時成績</a:t>
                      </a:r>
                      <a:r>
                        <a:rPr lang="en-US" altLang="zh-TW" sz="18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)</a:t>
                      </a:r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92</a:t>
                      </a:r>
                      <a:r>
                        <a:rPr lang="zh-TW" altLang="en-US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95</a:t>
                      </a:r>
                      <a:endParaRPr lang="zh-TW" altLang="en-US" sz="1800" b="0" i="0" u="none" strike="noStrike" dirty="0">
                        <a:solidFill>
                          <a:srgbClr val="CC00FF"/>
                        </a:solidFill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96</a:t>
                      </a:r>
                      <a:endParaRPr lang="zh-TW" altLang="en-US" sz="1800" b="0" i="0" u="none" strike="noStrike" dirty="0">
                        <a:solidFill>
                          <a:srgbClr val="CC00FF"/>
                        </a:solidFill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90</a:t>
                      </a:r>
                      <a:endParaRPr lang="zh-TW" altLang="en-US" sz="1800" b="0" i="0" u="none" strike="noStrike" dirty="0">
                        <a:solidFill>
                          <a:srgbClr val="CC00FF"/>
                        </a:solidFill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95</a:t>
                      </a:r>
                      <a:r>
                        <a:rPr lang="zh-TW" altLang="en-US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90</a:t>
                      </a:r>
                      <a:r>
                        <a:rPr lang="zh-TW" altLang="en-US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95</a:t>
                      </a:r>
                      <a:r>
                        <a:rPr lang="zh-TW" altLang="en-US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92</a:t>
                      </a:r>
                      <a:r>
                        <a:rPr lang="zh-TW" altLang="en-US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88</a:t>
                      </a:r>
                      <a:r>
                        <a:rPr lang="zh-TW" altLang="en-US" sz="1800" b="0" i="0" u="none" strike="noStrike" dirty="0">
                          <a:solidFill>
                            <a:srgbClr val="CC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2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學期總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成績算法</a:t>
                      </a:r>
                      <a:r>
                        <a:rPr lang="zh-TW" altLang="en-US" sz="18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20">
                <a:tc gridSpan="10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92×6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95×2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96×1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90×4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95×3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90×3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95×3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92×3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88×3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）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÷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6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2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1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4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3</a:t>
                      </a:r>
                      <a:r>
                        <a:rPr lang="zh-TW" altLang="en-US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）＝</a:t>
                      </a:r>
                      <a:r>
                        <a:rPr lang="en-US" altLang="zh-TW" sz="18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92.07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8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圖片 4" descr="校徽透明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937870" cy="936104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398D-F106-4721-A194-236D19724A8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339752" y="908720"/>
            <a:ext cx="273630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畢業</a:t>
            </a:r>
            <a:r>
              <a:rPr lang="zh-TW" altLang="en-US" sz="2800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成績算法</a:t>
            </a:r>
            <a:endParaRPr lang="zh-TW" altLang="en-US" sz="2800" dirty="0">
              <a:solidFill>
                <a:srgbClr val="0000FF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75656" y="1700808"/>
          <a:ext cx="7056784" cy="4346070"/>
        </p:xfrm>
        <a:graphic>
          <a:graphicData uri="http://schemas.openxmlformats.org/drawingml/2006/table">
            <a:tbl>
              <a:tblPr/>
              <a:tblGrid>
                <a:gridCol w="1224136"/>
                <a:gridCol w="504056"/>
                <a:gridCol w="504056"/>
                <a:gridCol w="432048"/>
                <a:gridCol w="504056"/>
                <a:gridCol w="504056"/>
                <a:gridCol w="504056"/>
                <a:gridCol w="465374"/>
                <a:gridCol w="470730"/>
                <a:gridCol w="504056"/>
                <a:gridCol w="504056"/>
                <a:gridCol w="432048"/>
                <a:gridCol w="504056"/>
              </a:tblGrid>
              <a:tr h="30603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年級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一</a:t>
                      </a:r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年級</a:t>
                      </a:r>
                      <a:endParaRPr lang="en-US" altLang="zh-TW" sz="20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每週</a:t>
                      </a:r>
                      <a:r>
                        <a:rPr lang="en-US" altLang="zh-TW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23</a:t>
                      </a:r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）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二</a:t>
                      </a:r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年級</a:t>
                      </a:r>
                      <a:endParaRPr lang="en-US" altLang="zh-TW" sz="20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每週</a:t>
                      </a:r>
                      <a:r>
                        <a:rPr lang="en-US" altLang="zh-TW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23</a:t>
                      </a:r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節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）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三</a:t>
                      </a:r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年級</a:t>
                      </a:r>
                      <a:endParaRPr lang="en-US" altLang="zh-TW" sz="20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每週</a:t>
                      </a:r>
                      <a:r>
                        <a:rPr lang="en-US" altLang="zh-TW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29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節）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四</a:t>
                      </a:r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年級</a:t>
                      </a:r>
                      <a:endParaRPr lang="en-US" altLang="zh-TW" sz="20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每週</a:t>
                      </a:r>
                      <a:r>
                        <a:rPr lang="en-US" altLang="zh-TW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29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節）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五</a:t>
                      </a:r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年級</a:t>
                      </a:r>
                      <a:endParaRPr lang="en-US" altLang="zh-TW" sz="20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每週</a:t>
                      </a:r>
                      <a:r>
                        <a:rPr lang="en-US" altLang="zh-TW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32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節）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六</a:t>
                      </a:r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年級</a:t>
                      </a:r>
                      <a:endParaRPr lang="en-US" altLang="zh-TW" sz="20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每週</a:t>
                      </a:r>
                      <a:r>
                        <a:rPr lang="en-US" altLang="zh-TW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32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節）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學期別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上學</a:t>
                      </a:r>
                      <a:endParaRPr lang="en-US" altLang="zh-TW" sz="20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期</a:t>
                      </a:r>
                      <a:endParaRPr lang="zh-TW" altLang="en-US" sz="20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下學期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上學期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下學期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上學期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下學期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上學期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下學期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上學期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下學期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上學期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下學期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各</a:t>
                      </a:r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學期</a:t>
                      </a:r>
                      <a:endParaRPr lang="en-US" altLang="zh-TW" sz="2000" b="0" i="0" u="none" strike="noStrike" dirty="0" smtClean="0">
                        <a:latin typeface="華康中圓體" pitchFamily="49" charset="-120"/>
                        <a:ea typeface="華康中圓體" pitchFamily="49" charset="-120"/>
                      </a:endParaRPr>
                    </a:p>
                    <a:p>
                      <a:pPr algn="ctr" fontAlgn="ctr"/>
                      <a:r>
                        <a:rPr lang="zh-TW" altLang="en-US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成績</a:t>
                      </a:r>
                      <a:endParaRPr lang="zh-TW" altLang="en-US" sz="20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90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92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93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94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96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95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latin typeface="華康中圓體" pitchFamily="49" charset="-120"/>
                          <a:ea typeface="華康中圓體" pitchFamily="49" charset="-120"/>
                        </a:rPr>
                        <a:t>92</a:t>
                      </a:r>
                      <a:endParaRPr lang="en-US" altLang="zh-TW" sz="20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88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89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>
                          <a:latin typeface="華康中圓體" pitchFamily="49" charset="-120"/>
                          <a:ea typeface="華康中圓體" pitchFamily="49" charset="-120"/>
                        </a:rPr>
                        <a:t>86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94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90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畢業成績算</a:t>
                      </a:r>
                      <a:r>
                        <a:rPr lang="zh-TW" altLang="en-US" sz="2800" b="0" i="0" u="none" strike="noStrike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法</a:t>
                      </a:r>
                      <a:r>
                        <a:rPr lang="zh-TW" altLang="en-US" sz="2000" b="0" i="0" u="none" strike="noStrike" dirty="0">
                          <a:latin typeface="華康中圓體" pitchFamily="49" charset="-120"/>
                          <a:ea typeface="華康中圓體" pitchFamily="49" charset="-120"/>
                        </a:rPr>
                        <a:t>　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 gridSpan="1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90×23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92×23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93×23</a:t>
                      </a:r>
                      <a:r>
                        <a:rPr lang="zh-TW" altLang="en-US" sz="20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94×23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7030A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96×29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7030A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7030A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95×29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0066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92×29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66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0066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88×29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89×32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86×32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00B0F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94×32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B0F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00B0F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90×32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）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÷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（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23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lang="en-US" altLang="zh-TW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23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23</a:t>
                      </a:r>
                      <a:r>
                        <a:rPr kumimoji="0" lang="zh-TW" altLang="en-US" sz="2000" b="0" i="0" u="none" strike="noStrik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23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rgbClr val="7030A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29</a:t>
                      </a:r>
                      <a:r>
                        <a:rPr kumimoji="0" lang="zh-TW" altLang="en-US" sz="2000" b="0" i="0" u="none" strike="noStrike" kern="1200" dirty="0" smtClean="0">
                          <a:solidFill>
                            <a:srgbClr val="7030A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rgbClr val="7030A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29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rgbClr val="00660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29</a:t>
                      </a:r>
                      <a:r>
                        <a:rPr kumimoji="0" lang="zh-TW" altLang="en-US" sz="2000" b="0" i="0" u="none" strike="noStrike" kern="1200" dirty="0" smtClean="0">
                          <a:solidFill>
                            <a:srgbClr val="00660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rgbClr val="00660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29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32</a:t>
                      </a:r>
                      <a:r>
                        <a:rPr kumimoji="0" lang="zh-TW" altLang="en-US" sz="2000" b="0" i="0" u="none" strike="noStrike" kern="1200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rgbClr val="0000FF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32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rgbClr val="00B0F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32</a:t>
                      </a:r>
                      <a:r>
                        <a:rPr kumimoji="0" lang="zh-TW" altLang="en-US" sz="2000" b="0" i="0" u="none" strike="noStrike" kern="1200" dirty="0" smtClean="0">
                          <a:solidFill>
                            <a:srgbClr val="00B0F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＋</a:t>
                      </a:r>
                      <a:r>
                        <a:rPr kumimoji="0" lang="en-US" altLang="zh-TW" sz="2000" b="0" i="0" u="none" strike="noStrike" kern="1200" dirty="0" smtClean="0">
                          <a:solidFill>
                            <a:srgbClr val="00B0F0"/>
                          </a:solidFill>
                          <a:latin typeface="華康中圓體" pitchFamily="49" charset="-120"/>
                          <a:ea typeface="華康中圓體" pitchFamily="49" charset="-120"/>
                          <a:cs typeface="+mn-cs"/>
                        </a:rPr>
                        <a:t>32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）＝</a:t>
                      </a:r>
                      <a:r>
                        <a:rPr lang="en-US" altLang="zh-TW" sz="3600" b="0" i="0" u="none" strike="noStrike" dirty="0" smtClean="0">
                          <a:solidFill>
                            <a:srgbClr val="C00000"/>
                          </a:solidFill>
                          <a:latin typeface="華康中圓體" pitchFamily="49" charset="-120"/>
                          <a:ea typeface="華康中圓體" pitchFamily="49" charset="-120"/>
                        </a:rPr>
                        <a:t>91.47</a:t>
                      </a: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latin typeface="華康中圓體" pitchFamily="49" charset="-120"/>
                        <a:ea typeface="華康中圓體" pitchFamily="49" charset="-120"/>
                      </a:endParaRPr>
                    </a:p>
                  </a:txBody>
                  <a:tcPr marL="3582" marR="3582" marT="35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圖片 4" descr="校徽透明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260648"/>
            <a:ext cx="937870" cy="936104"/>
          </a:xfrm>
          <a:prstGeom prst="rect">
            <a:avLst/>
          </a:prstGeom>
        </p:spPr>
      </p:pic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398D-F106-4721-A194-236D19724A8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264696" cy="896120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latin typeface="華康中圓體" pitchFamily="49" charset="-120"/>
                <a:ea typeface="華康中圓體" pitchFamily="49" charset="-120"/>
              </a:rPr>
              <a:t>三、畢</a:t>
            </a:r>
            <a:r>
              <a:rPr lang="en-US" altLang="zh-TW" sz="4400" dirty="0" smtClean="0">
                <a:latin typeface="華康中圓體" pitchFamily="49" charset="-120"/>
                <a:ea typeface="華康中圓體" pitchFamily="49" charset="-120"/>
              </a:rPr>
              <a:t>(</a:t>
            </a:r>
            <a:r>
              <a:rPr lang="zh-TW" altLang="en-US" sz="4400" dirty="0" smtClean="0">
                <a:latin typeface="華康中圓體" pitchFamily="49" charset="-120"/>
                <a:ea typeface="華康中圓體" pitchFamily="49" charset="-120"/>
              </a:rPr>
              <a:t>修</a:t>
            </a:r>
            <a:r>
              <a:rPr lang="en-US" altLang="zh-TW" sz="4400" dirty="0" smtClean="0">
                <a:latin typeface="華康中圓體" pitchFamily="49" charset="-120"/>
                <a:ea typeface="華康中圓體" pitchFamily="49" charset="-120"/>
              </a:rPr>
              <a:t>)</a:t>
            </a:r>
            <a:r>
              <a:rPr lang="zh-TW" altLang="en-US" sz="4400" dirty="0" smtClean="0">
                <a:latin typeface="華康中圓體" pitchFamily="49" charset="-120"/>
                <a:ea typeface="華康中圓體" pitchFamily="49" charset="-120"/>
              </a:rPr>
              <a:t>業證書說明</a:t>
            </a:r>
            <a:endParaRPr lang="zh-TW" altLang="en-US" sz="4400" dirty="0">
              <a:latin typeface="華康中圓體" pitchFamily="49" charset="-120"/>
              <a:ea typeface="華康中圓體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31264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    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依據教育部</a:t>
            </a:r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101.5.7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及桃園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市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教育局</a:t>
            </a:r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101.5.18</a:t>
            </a:r>
          </a:p>
          <a:p>
            <a:pPr lvl="0"/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公佈教育部國民小學及國民中學學生成績評量準</a:t>
            </a:r>
            <a:endParaRPr lang="en-US" altLang="zh-TW" dirty="0" smtClean="0">
              <a:latin typeface="華康中圓體" pitchFamily="49" charset="-120"/>
              <a:ea typeface="華康中圓體" pitchFamily="49" charset="-120"/>
            </a:endParaRPr>
          </a:p>
          <a:p>
            <a:pPr lvl="0"/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則修正條文：</a:t>
            </a:r>
          </a:p>
          <a:p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    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第</a:t>
            </a:r>
            <a:r>
              <a:rPr lang="en-US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11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條</a:t>
            </a:r>
            <a:r>
              <a:rPr lang="en-US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  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國民中小學學生修業期滿，成績及</a:t>
            </a:r>
            <a:endParaRPr lang="en-US" altLang="zh-TW" dirty="0" smtClean="0">
              <a:solidFill>
                <a:srgbClr val="0000FF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格，由學校發給畢業證書。 </a:t>
            </a:r>
            <a:endParaRPr lang="en-US" altLang="zh-TW" dirty="0" smtClean="0">
              <a:solidFill>
                <a:srgbClr val="0000FF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en-US" dirty="0" smtClean="0">
                <a:solidFill>
                  <a:srgbClr val="0070C0"/>
                </a:solidFill>
                <a:latin typeface="華康中圓體" pitchFamily="49" charset="-120"/>
                <a:ea typeface="華康中圓體" pitchFamily="49" charset="-120"/>
              </a:rPr>
              <a:t>    </a:t>
            </a:r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桃園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市</a:t>
            </a:r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教育局101.7.31桃園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市</a:t>
            </a:r>
            <a:r>
              <a:rPr lang="en-US" altLang="zh-TW" dirty="0" err="1" smtClean="0">
                <a:latin typeface="華康中圓體" pitchFamily="49" charset="-120"/>
                <a:ea typeface="華康中圓體" pitchFamily="49" charset="-120"/>
              </a:rPr>
              <a:t>國民小學學生</a:t>
            </a:r>
            <a:endParaRPr lang="en-US" altLang="zh-TW" dirty="0" smtClean="0">
              <a:latin typeface="華康中圓體" pitchFamily="49" charset="-120"/>
              <a:ea typeface="華康中圓體" pitchFamily="49" charset="-120"/>
            </a:endParaRPr>
          </a:p>
          <a:p>
            <a:r>
              <a:rPr lang="en-US" altLang="zh-TW" dirty="0" err="1" smtClean="0">
                <a:latin typeface="華康中圓體" pitchFamily="49" charset="-120"/>
                <a:ea typeface="華康中圓體" pitchFamily="49" charset="-120"/>
              </a:rPr>
              <a:t>成績評量補充規定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：</a:t>
            </a:r>
          </a:p>
          <a:p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     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第</a:t>
            </a:r>
            <a:r>
              <a:rPr lang="en-US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9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條</a:t>
            </a:r>
            <a:r>
              <a:rPr lang="en-US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  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國民小學學生修業期滿，</a:t>
            </a:r>
            <a:r>
              <a:rPr lang="zh-TW" altLang="zh-TW" u="sng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畢業成績</a:t>
            </a:r>
            <a:endParaRPr lang="en-US" altLang="zh-TW" u="sng" dirty="0" smtClean="0">
              <a:solidFill>
                <a:srgbClr val="0000FF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zh-TW" u="sng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達丙等以上者，由學校發給畢業證書</a:t>
            </a:r>
            <a:r>
              <a:rPr lang="zh-TW" altLang="zh-TW" dirty="0" smtClean="0">
                <a:solidFill>
                  <a:srgbClr val="0000FF"/>
                </a:solidFill>
                <a:latin typeface="華康中圓體" pitchFamily="49" charset="-120"/>
                <a:ea typeface="華康中圓體" pitchFamily="49" charset="-120"/>
              </a:rPr>
              <a:t>，</a:t>
            </a:r>
            <a:r>
              <a:rPr lang="zh-TW" altLang="zh-TW" u="sng" dirty="0" smtClean="0">
                <a:solidFill>
                  <a:srgbClr val="FF0000"/>
                </a:solidFill>
                <a:latin typeface="華康中圓體" pitchFamily="49" charset="-120"/>
                <a:ea typeface="華康中圓體" pitchFamily="49" charset="-120"/>
              </a:rPr>
              <a:t>未達成績</a:t>
            </a:r>
            <a:endParaRPr lang="en-US" altLang="zh-TW" u="sng" dirty="0" smtClean="0">
              <a:solidFill>
                <a:srgbClr val="FF0000"/>
              </a:solidFill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zh-TW" u="sng" dirty="0" smtClean="0">
                <a:solidFill>
                  <a:srgbClr val="FF0000"/>
                </a:solidFill>
                <a:latin typeface="華康中圓體" pitchFamily="49" charset="-120"/>
                <a:ea typeface="華康中圓體" pitchFamily="49" charset="-120"/>
              </a:rPr>
              <a:t>標準者，則發修業證明書。</a:t>
            </a:r>
          </a:p>
          <a:p>
            <a:endParaRPr lang="zh-TW" altLang="en-US" dirty="0" smtClean="0">
              <a:solidFill>
                <a:srgbClr val="0070C0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pic>
        <p:nvPicPr>
          <p:cNvPr id="4" name="圖片 3" descr="校徽透明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937870" cy="936104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398D-F106-4721-A194-236D19724A8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39752" y="764704"/>
            <a:ext cx="6552728" cy="1440160"/>
          </a:xfrm>
        </p:spPr>
        <p:txBody>
          <a:bodyPr>
            <a:normAutofit fontScale="90000"/>
          </a:bodyPr>
          <a:lstStyle/>
          <a:p>
            <a:r>
              <a:rPr lang="en-US" altLang="zh-TW" sz="4400" dirty="0" smtClean="0">
                <a:latin typeface="華康中圓體" pitchFamily="49" charset="-120"/>
                <a:ea typeface="華康中圓體" pitchFamily="49" charset="-120"/>
              </a:rPr>
              <a:t/>
            </a:r>
            <a:br>
              <a:rPr lang="en-US" altLang="zh-TW" sz="4400" dirty="0" smtClean="0">
                <a:latin typeface="華康中圓體" pitchFamily="49" charset="-120"/>
                <a:ea typeface="華康中圓體" pitchFamily="49" charset="-120"/>
              </a:rPr>
            </a:br>
            <a:r>
              <a:rPr lang="zh-TW" altLang="en-US" sz="4900" dirty="0" smtClean="0">
                <a:latin typeface="華康中圓體" pitchFamily="49" charset="-120"/>
                <a:ea typeface="華康中圓體" pitchFamily="49" charset="-120"/>
              </a:rPr>
              <a:t>四、畢業成績及畢</a:t>
            </a:r>
            <a:r>
              <a:rPr lang="en-US" altLang="zh-TW" sz="4900" dirty="0" smtClean="0">
                <a:latin typeface="華康中圓體" pitchFamily="49" charset="-120"/>
                <a:ea typeface="華康中圓體" pitchFamily="49" charset="-120"/>
              </a:rPr>
              <a:t>(</a:t>
            </a:r>
            <a:r>
              <a:rPr lang="zh-TW" altLang="en-US" sz="4900" dirty="0" smtClean="0">
                <a:latin typeface="華康中圓體" pitchFamily="49" charset="-120"/>
                <a:ea typeface="華康中圓體" pitchFamily="49" charset="-120"/>
              </a:rPr>
              <a:t>修</a:t>
            </a:r>
            <a:r>
              <a:rPr lang="en-US" altLang="zh-TW" sz="4900" dirty="0" smtClean="0">
                <a:latin typeface="華康中圓體" pitchFamily="49" charset="-120"/>
                <a:ea typeface="華康中圓體" pitchFamily="49" charset="-120"/>
              </a:rPr>
              <a:t>)</a:t>
            </a:r>
            <a:r>
              <a:rPr lang="zh-TW" altLang="en-US" sz="4900" dirty="0" smtClean="0">
                <a:latin typeface="華康中圓體" pitchFamily="49" charset="-120"/>
                <a:ea typeface="華康中圓體" pitchFamily="49" charset="-120"/>
              </a:rPr>
              <a:t>業</a:t>
            </a:r>
            <a:r>
              <a:rPr lang="en-US" altLang="zh-TW" sz="4900" dirty="0" smtClean="0">
                <a:latin typeface="華康中圓體" pitchFamily="49" charset="-120"/>
                <a:ea typeface="華康中圓體" pitchFamily="49" charset="-120"/>
              </a:rPr>
              <a:t/>
            </a:r>
            <a:br>
              <a:rPr lang="en-US" altLang="zh-TW" sz="4900" dirty="0" smtClean="0">
                <a:latin typeface="華康中圓體" pitchFamily="49" charset="-120"/>
                <a:ea typeface="華康中圓體" pitchFamily="49" charset="-120"/>
              </a:rPr>
            </a:br>
            <a:r>
              <a:rPr lang="zh-TW" altLang="en-US" sz="4900" dirty="0" smtClean="0">
                <a:latin typeface="華康中圓體" pitchFamily="49" charset="-120"/>
                <a:ea typeface="華康中圓體" pitchFamily="49" charset="-120"/>
              </a:rPr>
              <a:t>    證書審查流程</a:t>
            </a:r>
            <a:r>
              <a:rPr lang="en-US" altLang="zh-TW" sz="4400" dirty="0" smtClean="0">
                <a:latin typeface="華康中圓體" pitchFamily="49" charset="-120"/>
                <a:ea typeface="華康中圓體" pitchFamily="49" charset="-120"/>
              </a:rPr>
              <a:t/>
            </a:r>
            <a:br>
              <a:rPr lang="en-US" altLang="zh-TW" sz="4400" dirty="0" smtClean="0">
                <a:latin typeface="華康中圓體" pitchFamily="49" charset="-120"/>
                <a:ea typeface="華康中圓體" pitchFamily="49" charset="-120"/>
              </a:rPr>
            </a:br>
            <a:endParaRPr lang="zh-TW" altLang="en-US" sz="4400" dirty="0"/>
          </a:p>
        </p:txBody>
      </p:sp>
      <p:sp>
        <p:nvSpPr>
          <p:cNvPr id="6" name="副標題 2"/>
          <p:cNvSpPr txBox="1">
            <a:spLocks/>
          </p:cNvSpPr>
          <p:nvPr/>
        </p:nvSpPr>
        <p:spPr>
          <a:xfrm>
            <a:off x="1403648" y="1988840"/>
            <a:ext cx="7406640" cy="45312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華康中圓體" pitchFamily="49" charset="-120"/>
              <a:ea typeface="華康中圓體" pitchFamily="49" charset="-120"/>
              <a:cs typeface="+mn-cs"/>
            </a:endParaRPr>
          </a:p>
        </p:txBody>
      </p:sp>
      <p:grpSp>
        <p:nvGrpSpPr>
          <p:cNvPr id="16" name="群組 15"/>
          <p:cNvGrpSpPr/>
          <p:nvPr/>
        </p:nvGrpSpPr>
        <p:grpSpPr>
          <a:xfrm>
            <a:off x="1619672" y="2924944"/>
            <a:ext cx="6912768" cy="3024336"/>
            <a:chOff x="1619672" y="2348880"/>
            <a:chExt cx="6912768" cy="3024336"/>
          </a:xfrm>
        </p:grpSpPr>
        <p:sp>
          <p:nvSpPr>
            <p:cNvPr id="7" name="圓角矩形 6"/>
            <p:cNvSpPr/>
            <p:nvPr/>
          </p:nvSpPr>
          <p:spPr>
            <a:xfrm>
              <a:off x="1619672" y="2348880"/>
              <a:ext cx="2232248" cy="11521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latin typeface="華康中圓體" pitchFamily="49" charset="-120"/>
                  <a:ea typeface="華康中圓體" pitchFamily="49" charset="-120"/>
                </a:rPr>
                <a:t>六年級畢業考</a:t>
              </a:r>
              <a:endParaRPr lang="zh-TW" altLang="en-US" sz="24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4644008" y="2348880"/>
              <a:ext cx="2664296" cy="11521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latin typeface="華康中圓體" pitchFamily="49" charset="-120"/>
                  <a:ea typeface="華康中圓體" pitchFamily="49" charset="-120"/>
                </a:rPr>
                <a:t>輸入成績並結算</a:t>
              </a:r>
              <a:r>
                <a:rPr lang="en-US" altLang="zh-TW" sz="2400" dirty="0" smtClean="0">
                  <a:latin typeface="華康中圓體" pitchFamily="49" charset="-120"/>
                  <a:ea typeface="華康中圓體" pitchFamily="49" charset="-120"/>
                </a:rPr>
                <a:t>1~6</a:t>
              </a:r>
              <a:r>
                <a:rPr lang="zh-TW" altLang="en-US" sz="2400" dirty="0" smtClean="0">
                  <a:latin typeface="華康中圓體" pitchFamily="49" charset="-120"/>
                  <a:ea typeface="華康中圓體" pitchFamily="49" charset="-120"/>
                </a:rPr>
                <a:t>年級學期成績</a:t>
              </a:r>
              <a:endParaRPr lang="zh-TW" altLang="en-US" sz="24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9" name="向右箭號 8"/>
            <p:cNvSpPr/>
            <p:nvPr/>
          </p:nvSpPr>
          <p:spPr>
            <a:xfrm>
              <a:off x="3995936" y="2852936"/>
              <a:ext cx="504056" cy="288032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2627784" y="4221088"/>
              <a:ext cx="2232248" cy="11521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latin typeface="華康中圓體" pitchFamily="49" charset="-120"/>
                  <a:ea typeface="華康中圓體" pitchFamily="49" charset="-120"/>
                </a:rPr>
                <a:t>召開畢業成績審查會</a:t>
              </a:r>
              <a:endParaRPr lang="zh-TW" altLang="en-US" sz="2400" dirty="0"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11" name="向右箭號 10"/>
            <p:cNvSpPr/>
            <p:nvPr/>
          </p:nvSpPr>
          <p:spPr>
            <a:xfrm>
              <a:off x="7452320" y="2852936"/>
              <a:ext cx="504056" cy="288032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向右箭號 11"/>
            <p:cNvSpPr/>
            <p:nvPr/>
          </p:nvSpPr>
          <p:spPr>
            <a:xfrm>
              <a:off x="1979712" y="4653136"/>
              <a:ext cx="504056" cy="288032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向右箭號 12"/>
            <p:cNvSpPr/>
            <p:nvPr/>
          </p:nvSpPr>
          <p:spPr>
            <a:xfrm>
              <a:off x="5148064" y="4653136"/>
              <a:ext cx="504056" cy="288032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圓角矩形 13"/>
            <p:cNvSpPr/>
            <p:nvPr/>
          </p:nvSpPr>
          <p:spPr>
            <a:xfrm>
              <a:off x="5868144" y="4221088"/>
              <a:ext cx="2664296" cy="11521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latin typeface="華康中圓體" pitchFamily="49" charset="-120"/>
                  <a:ea typeface="華康中圓體" pitchFamily="49" charset="-120"/>
                </a:rPr>
                <a:t>確認畢業人數、</a:t>
              </a:r>
              <a:r>
                <a:rPr lang="zh-TW" altLang="zh-TW" sz="2400" dirty="0" smtClean="0">
                  <a:latin typeface="華康中圓體" pitchFamily="49" charset="-120"/>
                  <a:ea typeface="華康中圓體" pitchFamily="49" charset="-120"/>
                </a:rPr>
                <a:t>受獎</a:t>
              </a:r>
              <a:r>
                <a:rPr lang="zh-TW" altLang="en-US" sz="2400" dirty="0" smtClean="0">
                  <a:latin typeface="華康中圓體" pitchFamily="49" charset="-120"/>
                  <a:ea typeface="華康中圓體" pitchFamily="49" charset="-120"/>
                </a:rPr>
                <a:t>學生、</a:t>
              </a:r>
              <a:r>
                <a:rPr lang="zh-TW" altLang="zh-TW" sz="2400" dirty="0" smtClean="0">
                  <a:latin typeface="華康中圓體" pitchFamily="49" charset="-120"/>
                  <a:ea typeface="華康中圓體" pitchFamily="49" charset="-120"/>
                </a:rPr>
                <a:t>獎項</a:t>
              </a:r>
              <a:r>
                <a:rPr lang="zh-TW" altLang="zh-TW" sz="2400" dirty="0">
                  <a:latin typeface="華康中圓體" pitchFamily="49" charset="-120"/>
                  <a:ea typeface="華康中圓體" pitchFamily="49" charset="-120"/>
                </a:rPr>
                <a:t>及順序</a:t>
              </a:r>
              <a:endParaRPr lang="zh-TW" altLang="en-US" sz="2400" dirty="0">
                <a:latin typeface="華康中圓體" pitchFamily="49" charset="-120"/>
                <a:ea typeface="華康中圓體" pitchFamily="49" charset="-120"/>
              </a:endParaRPr>
            </a:p>
          </p:txBody>
        </p:sp>
      </p:grpSp>
      <p:pic>
        <p:nvPicPr>
          <p:cNvPr id="15" name="圖片 14" descr="校徽透明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937870" cy="936104"/>
          </a:xfrm>
          <a:prstGeom prst="rect">
            <a:avLst/>
          </a:prstGeom>
        </p:spPr>
      </p:pic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398D-F106-4721-A194-236D19724A89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校徽透明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60648"/>
            <a:ext cx="937870" cy="93610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123728" y="2060848"/>
            <a:ext cx="5760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rgbClr val="C00000"/>
                </a:solidFill>
                <a:latin typeface="華康中圓體" pitchFamily="49" charset="-120"/>
                <a:ea typeface="華康中圓體" pitchFamily="49" charset="-120"/>
              </a:rPr>
              <a:t>謝謝聆聽！</a:t>
            </a:r>
            <a:endParaRPr lang="en-US" altLang="zh-TW" sz="4400" b="1" dirty="0" smtClean="0">
              <a:solidFill>
                <a:srgbClr val="C00000"/>
              </a:solidFill>
              <a:latin typeface="華康中圓體" pitchFamily="49" charset="-120"/>
              <a:ea typeface="華康中圓體" pitchFamily="49" charset="-120"/>
            </a:endParaRPr>
          </a:p>
          <a:p>
            <a:pPr algn="ctr"/>
            <a:r>
              <a:rPr lang="zh-TW" altLang="en-US" sz="4400" b="1" dirty="0" smtClean="0">
                <a:solidFill>
                  <a:srgbClr val="C00000"/>
                </a:solidFill>
                <a:latin typeface="華康中圓體" pitchFamily="49" charset="-120"/>
                <a:ea typeface="華康中圓體" pitchFamily="49" charset="-120"/>
              </a:rPr>
              <a:t>聯絡窗口：教務處</a:t>
            </a:r>
            <a:endParaRPr lang="zh-TW" altLang="en-US" sz="4400" b="1" dirty="0">
              <a:solidFill>
                <a:srgbClr val="C00000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2987824" y="3789040"/>
            <a:ext cx="3953594" cy="390525"/>
            <a:chOff x="2843808" y="3645024"/>
            <a:chExt cx="3953594" cy="390525"/>
          </a:xfrm>
        </p:grpSpPr>
        <p:pic>
          <p:nvPicPr>
            <p:cNvPr id="5" name="Picture 3084" descr="0600610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51920" y="3645024"/>
              <a:ext cx="857250" cy="390525"/>
            </a:xfrm>
            <a:prstGeom prst="rect">
              <a:avLst/>
            </a:prstGeom>
            <a:noFill/>
          </p:spPr>
        </p:pic>
        <p:pic>
          <p:nvPicPr>
            <p:cNvPr id="6" name="Picture 3084" descr="0600610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32040" y="3645024"/>
              <a:ext cx="857250" cy="390525"/>
            </a:xfrm>
            <a:prstGeom prst="rect">
              <a:avLst/>
            </a:prstGeom>
            <a:noFill/>
          </p:spPr>
        </p:pic>
        <p:pic>
          <p:nvPicPr>
            <p:cNvPr id="7" name="Picture 3084" descr="0600610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40152" y="3645024"/>
              <a:ext cx="857250" cy="390525"/>
            </a:xfrm>
            <a:prstGeom prst="rect">
              <a:avLst/>
            </a:prstGeom>
            <a:noFill/>
          </p:spPr>
        </p:pic>
        <p:pic>
          <p:nvPicPr>
            <p:cNvPr id="8" name="Picture 3084" descr="0600610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3808" y="3645024"/>
              <a:ext cx="857250" cy="390525"/>
            </a:xfrm>
            <a:prstGeom prst="rect">
              <a:avLst/>
            </a:prstGeom>
            <a:noFill/>
          </p:spPr>
        </p:pic>
      </p:grp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398D-F106-4721-A194-236D19724A89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434</TotalTime>
  <Words>601</Words>
  <Application>Microsoft Office PowerPoint</Application>
  <PresentationFormat>如螢幕大小 (4:3)</PresentationFormat>
  <Paragraphs>159</Paragraphs>
  <Slides>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夏至</vt:lpstr>
      <vt:lpstr>投影片 1</vt:lpstr>
      <vt:lpstr>一、前言</vt:lpstr>
      <vt:lpstr>二、學期成績及畢業成績     計算示例</vt:lpstr>
      <vt:lpstr>投影片 4</vt:lpstr>
      <vt:lpstr>投影片 5</vt:lpstr>
      <vt:lpstr>三、畢(修)業證書說明</vt:lpstr>
      <vt:lpstr> 四、畢業成績及畢(修)業     證書審查流程 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</dc:creator>
  <cp:lastModifiedBy>Admin</cp:lastModifiedBy>
  <cp:revision>45</cp:revision>
  <dcterms:created xsi:type="dcterms:W3CDTF">2016-09-08T00:37:07Z</dcterms:created>
  <dcterms:modified xsi:type="dcterms:W3CDTF">2017-09-12T07:56:38Z</dcterms:modified>
</cp:coreProperties>
</file>